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8" r:id="rId3"/>
    <p:sldId id="259" r:id="rId4"/>
    <p:sldId id="267" r:id="rId5"/>
    <p:sldId id="266" r:id="rId6"/>
    <p:sldId id="268" r:id="rId7"/>
    <p:sldId id="273" r:id="rId8"/>
    <p:sldId id="278" r:id="rId9"/>
    <p:sldId id="279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6" r:id="rId22"/>
    <p:sldId id="297" r:id="rId23"/>
    <p:sldId id="293" r:id="rId2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55" autoAdjust="0"/>
    <p:restoredTop sz="94680" autoAdjust="0"/>
  </p:normalViewPr>
  <p:slideViewPr>
    <p:cSldViewPr snapToGrid="0" snapToObjects="1"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AF4EA-2E57-834F-882E-E0B2855B5051}" type="datetime1">
              <a:rPr lang="it-IT" smtClean="0"/>
              <a:t>23/04/2020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88C5D-850D-9E42-8DA9-008D8E1773A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91615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jpeg>
</file>

<file path=ppt/media/image12.jpeg>
</file>

<file path=ppt/media/image13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88A6EB-828A-CA4D-AC94-01075CD55304}" type="datetime1">
              <a:rPr lang="it-IT" smtClean="0"/>
              <a:t>23/04/2020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mtClean="0"/>
              <a:t>titolo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BC49-6158-9E47-98E6-BC0942A777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7971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817581"/>
            <a:ext cx="2057400" cy="5308582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817581"/>
            <a:ext cx="6019800" cy="5308582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629652"/>
            <a:ext cx="8229600" cy="1143000"/>
          </a:xfrm>
        </p:spPr>
        <p:txBody>
          <a:bodyPr/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955214"/>
            <a:ext cx="8229600" cy="4525963"/>
          </a:xfrm>
        </p:spPr>
        <p:txBody>
          <a:bodyPr/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485446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485446"/>
            <a:ext cx="28956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485446"/>
            <a:ext cx="2133600" cy="365125"/>
          </a:xfrm>
        </p:spPr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761031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368519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761031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368519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843211"/>
            <a:ext cx="3008313" cy="10756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843212"/>
            <a:ext cx="5111750" cy="5417740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2005262"/>
            <a:ext cx="3008313" cy="425569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967566"/>
            <a:ext cx="5486400" cy="5503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882127"/>
            <a:ext cx="5486400" cy="39960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541176"/>
            <a:ext cx="5486400" cy="7816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 smtClean="0"/>
              <a:t>A.A. 2014/2015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66192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901424"/>
            <a:ext cx="8229600" cy="435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 smtClean="0"/>
              <a:t>A.A. 2014-2015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62CCD6-2BF4-6A45-BEEA-F9AE930001F0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av"/><Relationship Id="rId2" Type="http://schemas.microsoft.com/office/2007/relationships/media" Target="../media/media13.wav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wav"/><Relationship Id="rId2" Type="http://schemas.microsoft.com/office/2007/relationships/media" Target="../media/media19.wav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av"/><Relationship Id="rId2" Type="http://schemas.microsoft.com/office/2007/relationships/media" Target="../media/media2.wav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wav"/><Relationship Id="rId2" Type="http://schemas.microsoft.com/office/2007/relationships/media" Target="../media/media20.wav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image" Target="../media/image11.jpeg"/><Relationship Id="rId4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5" Type="http://schemas.openxmlformats.org/officeDocument/2006/relationships/image" Target="../media/image2.png"/><Relationship Id="rId4" Type="http://schemas.openxmlformats.org/officeDocument/2006/relationships/image" Target="../media/image1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3.wav"/><Relationship Id="rId1" Type="http://schemas.microsoft.com/office/2007/relationships/media" Target="../media/media23.wav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CORSO DI ARCHITETTURA DEGLI ELABORATORI II</a:t>
            </a:r>
            <a:b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A.A. </a:t>
            </a:r>
            <a:r>
              <a:rPr lang="en-GB" b="1" kern="0" dirty="0" smtClean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2019-2020</a:t>
            </a:r>
            <a:endParaRPr lang="en-GB" b="1" kern="0" dirty="0">
              <a:solidFill>
                <a:srgbClr val="3333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Docente</a:t>
            </a:r>
            <a:r>
              <a:rPr lang="en-US" dirty="0" smtClean="0"/>
              <a:t>:</a:t>
            </a:r>
          </a:p>
          <a:p>
            <a:r>
              <a:rPr lang="en-US" dirty="0" smtClean="0"/>
              <a:t>Dr. </a:t>
            </a:r>
            <a:r>
              <a:rPr lang="en-US" dirty="0" err="1" smtClean="0"/>
              <a:t>Silvestro</a:t>
            </a:r>
            <a:r>
              <a:rPr lang="en-US" dirty="0" smtClean="0"/>
              <a:t> Roberto </a:t>
            </a:r>
            <a:r>
              <a:rPr lang="en-US" dirty="0" err="1" smtClean="0"/>
              <a:t>Poccia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62"/>
    </mc:Choice>
    <mc:Fallback xmlns="">
      <p:transition spd="slow" advTm="12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Text Box 1026"/>
          <p:cNvSpPr txBox="1">
            <a:spLocks noChangeArrowheads="1"/>
          </p:cNvSpPr>
          <p:nvPr/>
        </p:nvSpPr>
        <p:spPr bwMode="auto">
          <a:xfrm>
            <a:off x="4941887" y="757554"/>
            <a:ext cx="477678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confronto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Mic1 – Mic2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92675" name="Group 11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187779"/>
              </p:ext>
            </p:extLst>
          </p:nvPr>
        </p:nvGraphicFramePr>
        <p:xfrm>
          <a:off x="307975" y="1325880"/>
          <a:ext cx="5473700" cy="5359405"/>
        </p:xfrm>
        <a:graphic>
          <a:graphicData uri="http://schemas.openxmlformats.org/drawingml/2006/table">
            <a:tbl>
              <a:tblPr/>
              <a:tblGrid>
                <a:gridCol w="2108200"/>
                <a:gridCol w="1689100"/>
                <a:gridCol w="1676400"/>
              </a:tblGrid>
              <a:tr h="2514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BIPUSH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byte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2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36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DUP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2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7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IAND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IFEQ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8(false)-11(true)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6(false)- 8(true)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IFLT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8(false)-11(true)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6(false)- 8(true)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4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IF_ICMPEQ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10(false)-13(true)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8(false)-10(true)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varnu</a:t>
                      </a:r>
                      <a:r>
                        <a:rPr kumimoji="0" lang="en-GB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const</a:t>
                      </a:r>
                      <a:r>
                        <a:rPr kumimoji="0" lang="en-GB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7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varnum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6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disp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23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11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IOR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9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8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ISTORE 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varnum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7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5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ISUB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LDC_W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index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8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NOP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1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SWAP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7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6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9370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</a:t>
                      </a: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ILOAD</a:t>
                      </a: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9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5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</a:t>
                      </a: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ISTORE</a:t>
                      </a: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7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2605" name="Text Box 1117"/>
          <p:cNvSpPr txBox="1">
            <a:spLocks noChangeArrowheads="1"/>
          </p:cNvSpPr>
          <p:nvPr/>
        </p:nvSpPr>
        <p:spPr bwMode="auto">
          <a:xfrm>
            <a:off x="6002655" y="1872932"/>
            <a:ext cx="299910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Numero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cicli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richiesti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l’esecuzione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istr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. IJVM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92676" name="Rectangle 1188"/>
          <p:cNvSpPr>
            <a:spLocks noChangeArrowheads="1"/>
          </p:cNvSpPr>
          <p:nvPr/>
        </p:nvSpPr>
        <p:spPr bwMode="auto">
          <a:xfrm>
            <a:off x="2819400" y="955992"/>
            <a:ext cx="79057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MIC1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92677" name="Rectangle 1189"/>
          <p:cNvSpPr>
            <a:spLocks noChangeArrowheads="1"/>
          </p:cNvSpPr>
          <p:nvPr/>
        </p:nvSpPr>
        <p:spPr bwMode="auto">
          <a:xfrm>
            <a:off x="4546600" y="955992"/>
            <a:ext cx="79057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MIC2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81294"/>
      </p:ext>
    </p:extLst>
  </p:cSld>
  <p:clrMapOvr>
    <a:masterClrMapping/>
  </p:clrMapOvr>
  <p:transition advTm="3323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647700" y="1670179"/>
            <a:ext cx="629412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Al </a:t>
            </a:r>
            <a:r>
              <a:rPr lang="it-IT" dirty="0"/>
              <a:t>momento, Mic-2 è per la </a:t>
            </a:r>
            <a:r>
              <a:rPr lang="it-IT" dirty="0" smtClean="0"/>
              <a:t>maggior parte sequenziale</a:t>
            </a:r>
            <a:r>
              <a:rPr lang="it-IT" dirty="0"/>
              <a:t>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Pone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contenuto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registri</a:t>
            </a:r>
            <a:r>
              <a:rPr lang="en-US" dirty="0" smtClean="0"/>
              <a:t> </a:t>
            </a:r>
            <a:r>
              <a:rPr lang="en-US" dirty="0" err="1" smtClean="0"/>
              <a:t>nei</a:t>
            </a:r>
            <a:r>
              <a:rPr lang="en-US" dirty="0" smtClean="0"/>
              <a:t> bus</a:t>
            </a:r>
            <a:r>
              <a:rPr lang="en-US" dirty="0"/>
              <a:t>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it-IT" dirty="0" smtClean="0"/>
              <a:t>Attende che l’ALU e </a:t>
            </a:r>
            <a:r>
              <a:rPr lang="it-IT" dirty="0"/>
              <a:t>lo </a:t>
            </a:r>
            <a:r>
              <a:rPr lang="it-IT" dirty="0" err="1"/>
              <a:t>shifter</a:t>
            </a:r>
            <a:r>
              <a:rPr lang="it-IT" dirty="0"/>
              <a:t> li processino;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err="1" smtClean="0"/>
              <a:t>Infine</a:t>
            </a:r>
            <a:r>
              <a:rPr lang="en-US" dirty="0" smtClean="0"/>
              <a:t> </a:t>
            </a:r>
            <a:r>
              <a:rPr lang="en-US" dirty="0" err="1" smtClean="0"/>
              <a:t>scrive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</a:t>
            </a:r>
            <a:r>
              <a:rPr lang="en-US" dirty="0" err="1" smtClean="0"/>
              <a:t>nuovamente</a:t>
            </a:r>
            <a:r>
              <a:rPr lang="en-US" dirty="0" smtClean="0"/>
              <a:t> sui </a:t>
            </a:r>
            <a:r>
              <a:rPr lang="en-US" dirty="0" err="1"/>
              <a:t>registri</a:t>
            </a:r>
            <a:r>
              <a:rPr lang="en-US" dirty="0"/>
              <a:t>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it-IT" dirty="0" smtClean="0"/>
              <a:t>Con </a:t>
            </a:r>
            <a:r>
              <a:rPr lang="it-IT" dirty="0"/>
              <a:t>eccezione dell’IFU, il parallelismo è presente in minima traccia;</a:t>
            </a:r>
          </a:p>
          <a:p>
            <a:pPr marL="285750" indent="-285750">
              <a:buFont typeface="Arial" pitchFamily="34" charset="0"/>
              <a:buChar char="•"/>
            </a:pP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Possiamo </a:t>
            </a:r>
            <a:r>
              <a:rPr lang="it-IT" dirty="0"/>
              <a:t>aumentare il grado di parallelismo?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354828" y="957262"/>
            <a:ext cx="500457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Limiti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MIC2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1143000" y="4357360"/>
            <a:ext cx="72009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I </a:t>
            </a:r>
            <a:r>
              <a:rPr lang="it-IT" dirty="0"/>
              <a:t>valori di tempo che sono cruciali in MIC2 sono: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Il </a:t>
            </a:r>
            <a:r>
              <a:rPr lang="it-IT" dirty="0"/>
              <a:t>tempo </a:t>
            </a:r>
            <a:r>
              <a:rPr lang="it-IT" dirty="0" smtClean="0"/>
              <a:t>necessario a guidare i registri selezionati sui </a:t>
            </a:r>
            <a:r>
              <a:rPr lang="it-IT" dirty="0"/>
              <a:t>due bus A e B;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Il </a:t>
            </a:r>
            <a:r>
              <a:rPr lang="it-IT" dirty="0"/>
              <a:t>tempo </a:t>
            </a:r>
            <a:r>
              <a:rPr lang="it-IT" dirty="0" smtClean="0"/>
              <a:t>che l’ALU e </a:t>
            </a:r>
            <a:r>
              <a:rPr lang="it-IT" dirty="0"/>
              <a:t>lo </a:t>
            </a:r>
            <a:r>
              <a:rPr lang="it-IT" dirty="0" err="1" smtClean="0"/>
              <a:t>shifter</a:t>
            </a:r>
            <a:r>
              <a:rPr lang="it-IT" dirty="0" smtClean="0"/>
              <a:t> impiegano a </a:t>
            </a:r>
            <a:r>
              <a:rPr lang="it-IT" dirty="0"/>
              <a:t>fare </a:t>
            </a:r>
            <a:r>
              <a:rPr lang="it-IT" dirty="0" smtClean="0"/>
              <a:t>il loro lavoro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Il </a:t>
            </a:r>
            <a:r>
              <a:rPr lang="it-IT" dirty="0"/>
              <a:t>tempo </a:t>
            </a:r>
            <a:r>
              <a:rPr lang="it-IT" dirty="0" smtClean="0"/>
              <a:t>che impiegano i risultati di queste operazioni ad essere assegnati ad altri registri per essere memorizzati</a:t>
            </a:r>
            <a:r>
              <a:rPr lang="it-IT" dirty="0"/>
              <a:t>;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1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121"/>
    </mc:Choice>
    <mc:Fallback xmlns="">
      <p:transition spd="slow" advTm="781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CasellaDiTesto 1"/>
          <p:cNvSpPr txBox="1">
            <a:spLocks noChangeArrowheads="1"/>
          </p:cNvSpPr>
          <p:nvPr/>
        </p:nvSpPr>
        <p:spPr bwMode="auto">
          <a:xfrm>
            <a:off x="2700338" y="2276475"/>
            <a:ext cx="3671887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333399"/>
                </a:solidFill>
                <a:latin typeface="Arial" charset="0"/>
              </a:defRPr>
            </a:lvl1pPr>
            <a:lvl2pPr marL="742950" indent="-285750">
              <a:defRPr sz="2000" b="1">
                <a:solidFill>
                  <a:srgbClr val="333399"/>
                </a:solidFill>
                <a:latin typeface="Arial" charset="0"/>
              </a:defRPr>
            </a:lvl2pPr>
            <a:lvl3pPr marL="1143000" indent="-228600">
              <a:defRPr sz="2000" b="1">
                <a:solidFill>
                  <a:srgbClr val="333399"/>
                </a:solidFill>
                <a:latin typeface="Arial" charset="0"/>
              </a:defRPr>
            </a:lvl3pPr>
            <a:lvl4pPr marL="1600200" indent="-228600">
              <a:defRPr sz="2000" b="1">
                <a:solidFill>
                  <a:srgbClr val="333399"/>
                </a:solidFill>
                <a:latin typeface="Arial" charset="0"/>
              </a:defRPr>
            </a:lvl4pPr>
            <a:lvl5pPr marL="2057400" indent="-228600">
              <a:defRPr sz="2000" b="1">
                <a:solidFill>
                  <a:srgbClr val="333399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9pPr>
          </a:lstStyle>
          <a:p>
            <a:r>
              <a:rPr lang="it-IT" altLang="it-IT" sz="4400" dirty="0"/>
              <a:t>LA PIPELINE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94"/>
    </mc:Choice>
    <mc:Fallback xmlns="">
      <p:transition spd="slow" advTm="6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olo 1"/>
          <p:cNvSpPr>
            <a:spLocks noGrp="1"/>
          </p:cNvSpPr>
          <p:nvPr>
            <p:ph type="title"/>
          </p:nvPr>
        </p:nvSpPr>
        <p:spPr bwMode="auto">
          <a:xfrm>
            <a:off x="323850" y="614681"/>
            <a:ext cx="8147050" cy="8493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it-IT" altLang="en-US" sz="3200" dirty="0" smtClean="0">
                <a:solidFill>
                  <a:srgbClr val="000099"/>
                </a:solidFill>
                <a:latin typeface="Arial" charset="0"/>
                <a:cs typeface="Arial" charset="0"/>
              </a:rPr>
              <a:t>PIPELINE ovvero la catena di montaggio</a:t>
            </a:r>
          </a:p>
        </p:txBody>
      </p:sp>
      <p:pic>
        <p:nvPicPr>
          <p:cNvPr id="24579" name="Segnaposto contenuto 5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75" y="1441451"/>
            <a:ext cx="3899055" cy="31076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CasellaDiTesto 2"/>
          <p:cNvSpPr txBox="1">
            <a:spLocks noChangeArrowheads="1"/>
          </p:cNvSpPr>
          <p:nvPr/>
        </p:nvSpPr>
        <p:spPr bwMode="auto">
          <a:xfrm>
            <a:off x="295275" y="1542733"/>
            <a:ext cx="504666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333399"/>
                </a:solidFill>
                <a:latin typeface="Arial" charset="0"/>
              </a:defRPr>
            </a:lvl1pPr>
            <a:lvl2pPr marL="742950" indent="-285750">
              <a:defRPr sz="2000" b="1">
                <a:solidFill>
                  <a:srgbClr val="333399"/>
                </a:solidFill>
                <a:latin typeface="Arial" charset="0"/>
              </a:defRPr>
            </a:lvl2pPr>
            <a:lvl3pPr marL="1143000" indent="-228600">
              <a:defRPr sz="2000" b="1">
                <a:solidFill>
                  <a:srgbClr val="333399"/>
                </a:solidFill>
                <a:latin typeface="Arial" charset="0"/>
              </a:defRPr>
            </a:lvl3pPr>
            <a:lvl4pPr marL="1600200" indent="-228600">
              <a:defRPr sz="2000" b="1">
                <a:solidFill>
                  <a:srgbClr val="333399"/>
                </a:solidFill>
                <a:latin typeface="Arial" charset="0"/>
              </a:defRPr>
            </a:lvl4pPr>
            <a:lvl5pPr marL="2057400" indent="-228600">
              <a:defRPr sz="2000" b="1">
                <a:solidFill>
                  <a:srgbClr val="333399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333399"/>
                </a:solidFill>
                <a:latin typeface="Arial" charset="0"/>
              </a:defRPr>
            </a:lvl9pPr>
          </a:lstStyle>
          <a:p>
            <a:r>
              <a:rPr lang="it-IT" altLang="en-US" sz="1600" dirty="0"/>
              <a:t>Charlie Chaplin, Tempi Moderni (1936)</a:t>
            </a:r>
            <a:endParaRPr lang="en-US" altLang="en-US" sz="1600" dirty="0"/>
          </a:p>
        </p:txBody>
      </p:sp>
      <p:sp>
        <p:nvSpPr>
          <p:cNvPr id="2" name="Rettangolo 1"/>
          <p:cNvSpPr/>
          <p:nvPr/>
        </p:nvSpPr>
        <p:spPr>
          <a:xfrm>
            <a:off x="156210" y="4782751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altLang="en-US" dirty="0" smtClean="0">
                <a:cs typeface="Arial" charset="0"/>
              </a:rPr>
              <a:t>Per </a:t>
            </a:r>
            <a:r>
              <a:rPr lang="it-IT" altLang="en-US" dirty="0">
                <a:cs typeface="Arial" charset="0"/>
              </a:rPr>
              <a:t>costruire un oggetto </a:t>
            </a:r>
            <a:r>
              <a:rPr lang="it-IT" altLang="en-US" b="1" dirty="0">
                <a:cs typeface="Arial" charset="0"/>
              </a:rPr>
              <a:t>servono 4 operazioni</a:t>
            </a:r>
            <a:r>
              <a:rPr lang="it-IT" altLang="en-US" dirty="0">
                <a:cs typeface="Arial" charset="0"/>
              </a:rPr>
              <a:t>, </a:t>
            </a:r>
            <a:r>
              <a:rPr lang="it-IT" altLang="en-US" b="1" dirty="0">
                <a:cs typeface="Arial" charset="0"/>
              </a:rPr>
              <a:t>ciascuna</a:t>
            </a:r>
            <a:r>
              <a:rPr lang="it-IT" altLang="en-US" dirty="0">
                <a:cs typeface="Arial" charset="0"/>
              </a:rPr>
              <a:t> delle quali impiega </a:t>
            </a:r>
            <a:r>
              <a:rPr lang="it-IT" altLang="en-US" b="1" dirty="0">
                <a:cs typeface="Arial" charset="0"/>
              </a:rPr>
              <a:t>n</a:t>
            </a:r>
            <a:r>
              <a:rPr lang="it-IT" altLang="en-US" dirty="0">
                <a:cs typeface="Arial" charset="0"/>
              </a:rPr>
              <a:t> </a:t>
            </a:r>
            <a:r>
              <a:rPr lang="it-IT" altLang="en-US" b="1" dirty="0">
                <a:cs typeface="Arial" charset="0"/>
              </a:rPr>
              <a:t>secondi</a:t>
            </a:r>
            <a:r>
              <a:rPr lang="it-IT" altLang="en-US" dirty="0">
                <a:cs typeface="Arial" charset="0"/>
              </a:rPr>
              <a:t>, il </a:t>
            </a:r>
            <a:r>
              <a:rPr lang="it-IT" altLang="en-US" i="1" u="sng" dirty="0">
                <a:cs typeface="Arial" charset="0"/>
              </a:rPr>
              <a:t>tempo totale per completare un oggetto è di 4*n secondi</a:t>
            </a:r>
            <a:endParaRPr lang="en-US" i="1" u="sng" dirty="0"/>
          </a:p>
        </p:txBody>
      </p:sp>
      <p:sp>
        <p:nvSpPr>
          <p:cNvPr id="3" name="Rettangolo 2"/>
          <p:cNvSpPr/>
          <p:nvPr/>
        </p:nvSpPr>
        <p:spPr>
          <a:xfrm>
            <a:off x="4728210" y="1948994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altLang="en-US" dirty="0">
                <a:cs typeface="Arial" charset="0"/>
              </a:rPr>
              <a:t>se ciascuna fase può essere svolta da una persona diversa, si può far entrare nel sistema 1 nuovo pezzo ogni n </a:t>
            </a:r>
            <a:r>
              <a:rPr lang="it-IT" altLang="en-US" dirty="0" smtClean="0">
                <a:cs typeface="Arial" charset="0"/>
              </a:rPr>
              <a:t>secondi</a:t>
            </a:r>
          </a:p>
          <a:p>
            <a:pPr marL="342900" indent="-342900">
              <a:buFont typeface="+mj-lt"/>
              <a:buAutoNum type="arabicPeriod"/>
            </a:pPr>
            <a:r>
              <a:rPr lang="it-IT" altLang="en-US" dirty="0" smtClean="0">
                <a:cs typeface="Arial" charset="0"/>
              </a:rPr>
              <a:t>quindi </a:t>
            </a:r>
            <a:r>
              <a:rPr lang="it-IT" altLang="en-US" dirty="0">
                <a:cs typeface="Arial" charset="0"/>
              </a:rPr>
              <a:t>usciranno dall’impianto 1/n oggetti al secondo, anziché 1/4n oggetti al secondo.</a:t>
            </a:r>
          </a:p>
          <a:p>
            <a:r>
              <a:rPr lang="it-IT" altLang="en-US" dirty="0">
                <a:cs typeface="Arial" charset="0"/>
              </a:rPr>
              <a:t>LA PRODUTTIVITA’ E’ QUADRUPLICATA.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0316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668"/>
    </mc:Choice>
    <mc:Fallback xmlns="">
      <p:transition spd="slow" advTm="102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3" name="Immagine 1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113" y="1443673"/>
            <a:ext cx="71120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itolo 1"/>
          <p:cNvSpPr>
            <a:spLocks noGrp="1"/>
          </p:cNvSpPr>
          <p:nvPr>
            <p:ph type="title"/>
          </p:nvPr>
        </p:nvSpPr>
        <p:spPr bwMode="auto">
          <a:xfrm>
            <a:off x="323850" y="776923"/>
            <a:ext cx="8147050" cy="8493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it-IT" altLang="en-US" sz="3200" smtClean="0">
                <a:solidFill>
                  <a:srgbClr val="000099"/>
                </a:solidFill>
                <a:latin typeface="Arial" charset="0"/>
                <a:cs typeface="Arial" charset="0"/>
              </a:rPr>
              <a:t>PIPELINE ovvero la catena di montaggio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2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182"/>
    </mc:Choice>
    <mc:Fallback xmlns="">
      <p:transition spd="slow" advTm="87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3" name="Text Box 3"/>
          <p:cNvSpPr txBox="1">
            <a:spLocks noChangeArrowheads="1"/>
          </p:cNvSpPr>
          <p:nvPr/>
        </p:nvSpPr>
        <p:spPr bwMode="auto">
          <a:xfrm>
            <a:off x="317500" y="1959412"/>
            <a:ext cx="8727440" cy="4401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GB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CISC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Complex Instruction Set Computer (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Pentium)</a:t>
            </a: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set di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ricco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vicino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alle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linguaggi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alto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livello</a:t>
            </a:r>
            <a:endParaRPr lang="en-GB" dirty="0" smtClean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microprogrammazione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(per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realizzare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le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complesse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formato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complesso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decodifica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complessa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meno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spazio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per i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registri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perche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serve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spazio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per la control store)</a:t>
            </a: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pipeline </a:t>
            </a:r>
            <a:r>
              <a:rPr lang="en-GB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inserita</a:t>
            </a:r>
            <a:r>
              <a:rPr lang="en-GB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a posteriori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(opera in parte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sulle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ISA, fetch decode, e parte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sulle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microistruzioni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execute, write back)</a:t>
            </a:r>
          </a:p>
          <a:p>
            <a:pPr algn="just">
              <a:buFontTx/>
              <a:buChar char="-"/>
              <a:defRPr/>
            </a:pPr>
            <a:endParaRPr lang="en-GB" sz="1200" dirty="0" smtClean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algn="just">
              <a:defRPr/>
            </a:pPr>
            <a:r>
              <a:rPr lang="en-GB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RISC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Reduced Instruction Set Computer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UltraSPARC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set di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essenziale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eseguibili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direttamente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dall’hardware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quindi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non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c’e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microinterprete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</a:p>
          <a:p>
            <a:pPr marL="742950" lvl="1" indent="-285750" algn="just">
              <a:buFont typeface="Arial" pitchFamily="34" charset="0"/>
              <a:buChar char="•"/>
              <a:defRPr/>
            </a:pP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en-GB" sz="16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obiettivo</a:t>
            </a: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  <a:r>
              <a:rPr lang="en-GB" sz="16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tagliare</a:t>
            </a: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 tempi di </a:t>
            </a:r>
            <a:r>
              <a:rPr lang="en-GB" sz="16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esecuzione</a:t>
            </a: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delle</a:t>
            </a: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eseguite</a:t>
            </a: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sz="16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frequentemente</a:t>
            </a: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formato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semplice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e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regolare</a:t>
            </a:r>
            <a:endParaRPr lang="en-GB" dirty="0" smtClean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solo LOAD/STORE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possono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accedere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alla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memoria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uso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intensivo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registri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numero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molto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elevato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registri</a:t>
            </a:r>
            <a:endParaRPr lang="en-GB" dirty="0" smtClean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 algn="just">
              <a:buFont typeface="Arial" pitchFamily="34" charset="0"/>
              <a:buChar char="•"/>
              <a:defRPr/>
            </a:pPr>
            <a:r>
              <a:rPr lang="en-GB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struttura</a:t>
            </a:r>
            <a:r>
              <a:rPr lang="en-GB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a pipeline come parte </a:t>
            </a:r>
            <a:r>
              <a:rPr lang="en-GB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fondamentele</a:t>
            </a:r>
            <a:r>
              <a:rPr lang="en-GB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del </a:t>
            </a:r>
            <a:r>
              <a:rPr lang="en-GB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progetto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" name="Rettangolo 1"/>
          <p:cNvSpPr/>
          <p:nvPr/>
        </p:nvSpPr>
        <p:spPr>
          <a:xfrm>
            <a:off x="792480" y="925621"/>
            <a:ext cx="81076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la 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pipeline CISC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contro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RISC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Rettangolo 2"/>
          <p:cNvSpPr/>
          <p:nvPr/>
        </p:nvSpPr>
        <p:spPr>
          <a:xfrm>
            <a:off x="381000" y="1491287"/>
            <a:ext cx="75285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la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tecnica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pipelining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fu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introdotta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inizialmente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nelle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prime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architetture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RISC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742810"/>
      </p:ext>
    </p:extLst>
  </p:cSld>
  <p:clrMapOvr>
    <a:masterClrMapping/>
  </p:clrMapOvr>
  <p:transition advTm="9150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Text Box 2"/>
          <p:cNvSpPr txBox="1">
            <a:spLocks noChangeArrowheads="1"/>
          </p:cNvSpPr>
          <p:nvPr/>
        </p:nvSpPr>
        <p:spPr bwMode="auto">
          <a:xfrm>
            <a:off x="1831340" y="844296"/>
            <a:ext cx="4762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36547" name="Text Box 3"/>
          <p:cNvSpPr txBox="1">
            <a:spLocks noChangeArrowheads="1"/>
          </p:cNvSpPr>
          <p:nvPr/>
        </p:nvSpPr>
        <p:spPr bwMode="auto">
          <a:xfrm>
            <a:off x="320040" y="1504950"/>
            <a:ext cx="8915400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just"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Da MIC-2 a MIC-3 ... la nostra e’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un’architettura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CISC</a:t>
            </a:r>
          </a:p>
          <a:p>
            <a:pPr algn="just">
              <a:defRPr/>
            </a:pPr>
            <a:endParaRPr lang="en-GB" sz="1200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algn="just"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CISC: Complex Instruction Set Architecture (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Pentium)</a:t>
            </a:r>
          </a:p>
          <a:p>
            <a:pPr algn="just"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...</a:t>
            </a:r>
          </a:p>
          <a:p>
            <a:pPr algn="just">
              <a:defRPr/>
            </a:pP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pipeline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inserita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a posteriori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en-GB" dirty="0" smtClean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lvl="1" algn="just">
              <a:defRPr/>
            </a:pPr>
            <a:r>
              <a:rPr lang="en-GB" sz="16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en-GB" sz="1600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opera in parte </a:t>
            </a:r>
            <a:r>
              <a:rPr lang="en-GB" sz="1600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sulle</a:t>
            </a:r>
            <a:r>
              <a:rPr lang="en-GB" sz="1600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sz="1600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ISA, fetch decode, e parte </a:t>
            </a:r>
            <a:r>
              <a:rPr lang="en-GB" sz="1600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sulle</a:t>
            </a:r>
            <a:r>
              <a:rPr lang="en-GB" sz="1600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600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microistruzioni</a:t>
            </a:r>
            <a:r>
              <a:rPr lang="en-GB" sz="1600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execute, write back)</a:t>
            </a:r>
          </a:p>
          <a:p>
            <a:pPr algn="just"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...</a:t>
            </a:r>
          </a:p>
          <a:p>
            <a:pPr algn="just">
              <a:buFontTx/>
              <a:buChar char="-"/>
              <a:defRPr/>
            </a:pPr>
            <a:endParaRPr lang="en-GB" sz="1200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36548" name="Text Box 4"/>
          <p:cNvSpPr txBox="1">
            <a:spLocks noChangeArrowheads="1"/>
          </p:cNvSpPr>
          <p:nvPr/>
        </p:nvSpPr>
        <p:spPr bwMode="auto">
          <a:xfrm>
            <a:off x="212724" y="3973513"/>
            <a:ext cx="8931275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Abbiamo la pipeline IFU – D&amp;EU (che eseguono in parallelo fasi diverse di diverse istruzioni IJVM)</a:t>
            </a:r>
          </a:p>
          <a:p>
            <a:pPr>
              <a:defRPr/>
            </a:pPr>
            <a:endParaRPr lang="en-GB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Possiamo trasformare la D&amp;EU in modo che essa stessa sia strutturata come una pipeline (eseguiamo in parallelo diverse fasi di diverse microistruzioni)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228940"/>
      </p:ext>
    </p:extLst>
  </p:cSld>
  <p:clrMapOvr>
    <a:masterClrMapping/>
  </p:clrMapOvr>
  <p:transition advTm="4621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20040" y="1473952"/>
            <a:ext cx="425196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L’architettura di </a:t>
            </a:r>
            <a:r>
              <a:rPr lang="it-IT" dirty="0"/>
              <a:t>Mic3 </a:t>
            </a:r>
            <a:r>
              <a:rPr lang="it-IT" dirty="0" smtClean="0"/>
              <a:t>comprende: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tre bus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Oltre all’IFU</a:t>
            </a:r>
            <a:r>
              <a:rPr lang="it-IT" dirty="0"/>
              <a:t>, </a:t>
            </a:r>
            <a:endParaRPr lang="it-IT" dirty="0" smtClean="0"/>
          </a:p>
          <a:p>
            <a:r>
              <a:rPr lang="it-IT" dirty="0" smtClean="0"/>
              <a:t>Aggiunge 3 </a:t>
            </a:r>
            <a:r>
              <a:rPr lang="it-IT" dirty="0"/>
              <a:t>latch(registri), </a:t>
            </a:r>
            <a:r>
              <a:rPr lang="it-IT" dirty="0" smtClean="0"/>
              <a:t>ciascuno inserito </a:t>
            </a:r>
            <a:br>
              <a:rPr lang="it-IT" dirty="0" smtClean="0"/>
            </a:br>
            <a:r>
              <a:rPr lang="it-IT" dirty="0" smtClean="0"/>
              <a:t>nel mezzo </a:t>
            </a:r>
            <a:r>
              <a:rPr lang="it-IT" dirty="0"/>
              <a:t>di </a:t>
            </a:r>
            <a:r>
              <a:rPr lang="it-IT" dirty="0" smtClean="0"/>
              <a:t>ogni bus</a:t>
            </a:r>
            <a:r>
              <a:rPr lang="it-IT" dirty="0"/>
              <a:t>;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 smtClean="0"/>
              <a:t>I </a:t>
            </a:r>
            <a:r>
              <a:rPr lang="it-IT" dirty="0"/>
              <a:t>latch </a:t>
            </a:r>
            <a:r>
              <a:rPr lang="it-IT" dirty="0" smtClean="0"/>
              <a:t>vengono: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Scritti ad ogni ciclo: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it-IT" dirty="0" smtClean="0"/>
              <a:t>in </a:t>
            </a:r>
            <a:r>
              <a:rPr lang="it-IT" dirty="0"/>
              <a:t>effetti, </a:t>
            </a:r>
            <a:r>
              <a:rPr lang="it-IT" dirty="0" smtClean="0"/>
              <a:t>questi registri fanno una </a:t>
            </a:r>
            <a:br>
              <a:rPr lang="it-IT" dirty="0" smtClean="0"/>
            </a:br>
            <a:r>
              <a:rPr lang="it-IT" dirty="0" smtClean="0"/>
              <a:t>partizione del </a:t>
            </a:r>
            <a:r>
              <a:rPr lang="it-IT" dirty="0"/>
              <a:t>data </a:t>
            </a:r>
            <a:r>
              <a:rPr lang="it-IT" dirty="0" err="1"/>
              <a:t>path</a:t>
            </a:r>
            <a:r>
              <a:rPr lang="it-IT" dirty="0"/>
              <a:t> in </a:t>
            </a:r>
            <a:r>
              <a:rPr lang="it-IT" dirty="0" smtClean="0"/>
              <a:t>parti </a:t>
            </a:r>
            <a:br>
              <a:rPr lang="it-IT" dirty="0" smtClean="0"/>
            </a:br>
            <a:r>
              <a:rPr lang="it-IT" dirty="0" smtClean="0"/>
              <a:t>distinte che possono operare </a:t>
            </a:r>
            <a:br>
              <a:rPr lang="it-IT" dirty="0" smtClean="0"/>
            </a:br>
            <a:r>
              <a:rPr lang="it-IT" dirty="0" smtClean="0"/>
              <a:t>indipendentemente le une dalle altre;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it-IT" dirty="0"/>
          </a:p>
          <a:p>
            <a:r>
              <a:rPr lang="it-IT" dirty="0" smtClean="0"/>
              <a:t>L’idea è </a:t>
            </a:r>
            <a:r>
              <a:rPr lang="it-IT" dirty="0"/>
              <a:t>di </a:t>
            </a:r>
            <a:r>
              <a:rPr lang="it-IT" dirty="0" smtClean="0"/>
              <a:t>trasformare MIc2 </a:t>
            </a:r>
            <a:r>
              <a:rPr lang="it-IT" dirty="0"/>
              <a:t>in </a:t>
            </a:r>
            <a:r>
              <a:rPr lang="it-IT" b="1" dirty="0"/>
              <a:t>Mic-3</a:t>
            </a:r>
            <a:r>
              <a:rPr lang="it-IT" b="1" dirty="0" smtClean="0"/>
              <a:t>, </a:t>
            </a:r>
            <a:r>
              <a:rPr lang="it-IT" dirty="0" smtClean="0"/>
              <a:t>visto </a:t>
            </a:r>
            <a:r>
              <a:rPr lang="it-IT" dirty="0"/>
              <a:t>come un </a:t>
            </a:r>
            <a:r>
              <a:rPr lang="it-IT" dirty="0" smtClean="0"/>
              <a:t>modello </a:t>
            </a:r>
            <a:r>
              <a:rPr lang="it-IT" b="1" dirty="0" err="1" smtClean="0"/>
              <a:t>pipelined</a:t>
            </a:r>
            <a:r>
              <a:rPr lang="it-IT" b="1" dirty="0"/>
              <a:t>;</a:t>
            </a:r>
            <a:endParaRPr lang="it-IT" dirty="0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1831340" y="844296"/>
            <a:ext cx="4762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042733"/>
            <a:ext cx="4686300" cy="521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1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75"/>
    </mc:Choice>
    <mc:Fallback xmlns="">
      <p:transition spd="slow" advTm="73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20040" y="1473952"/>
            <a:ext cx="425196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Quale beneficio portano questi tre nuovi registri</a:t>
            </a:r>
            <a:r>
              <a:rPr lang="it-IT" dirty="0"/>
              <a:t>? </a:t>
            </a:r>
            <a:endParaRPr lang="it-IT" dirty="0" smtClean="0"/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Con </a:t>
            </a:r>
            <a:r>
              <a:rPr lang="it-IT" dirty="0"/>
              <a:t>Mic3, ci </a:t>
            </a:r>
            <a:r>
              <a:rPr lang="it-IT" dirty="0" smtClean="0"/>
              <a:t>vogliono 3 cicli di clock per attraversare il data </a:t>
            </a:r>
            <a:r>
              <a:rPr lang="it-IT" dirty="0" err="1"/>
              <a:t>path</a:t>
            </a:r>
            <a:r>
              <a:rPr lang="it-IT" dirty="0"/>
              <a:t>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dirty="0" smtClean="0"/>
              <a:t>Uno </a:t>
            </a:r>
            <a:r>
              <a:rPr lang="it-IT" dirty="0"/>
              <a:t>per </a:t>
            </a:r>
            <a:r>
              <a:rPr lang="it-IT" dirty="0" smtClean="0"/>
              <a:t>caricare il </a:t>
            </a:r>
            <a:r>
              <a:rPr lang="it-IT" dirty="0" err="1" smtClean="0"/>
              <a:t>atch</a:t>
            </a:r>
            <a:r>
              <a:rPr lang="it-IT" dirty="0" smtClean="0"/>
              <a:t> </a:t>
            </a:r>
            <a:r>
              <a:rPr lang="it-IT" dirty="0"/>
              <a:t>A e B;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dirty="0" smtClean="0"/>
              <a:t>Uno </a:t>
            </a:r>
            <a:r>
              <a:rPr lang="it-IT" dirty="0"/>
              <a:t>per </a:t>
            </a:r>
            <a:r>
              <a:rPr lang="it-IT" dirty="0" smtClean="0"/>
              <a:t>permettere all’ALU e </a:t>
            </a:r>
            <a:r>
              <a:rPr lang="it-IT" dirty="0"/>
              <a:t>lo </a:t>
            </a:r>
            <a:r>
              <a:rPr lang="it-IT" dirty="0" err="1"/>
              <a:t>shifter</a:t>
            </a:r>
            <a:r>
              <a:rPr lang="it-IT" dirty="0"/>
              <a:t> di </a:t>
            </a:r>
            <a:r>
              <a:rPr lang="it-IT" dirty="0" smtClean="0"/>
              <a:t>lavorare e caricare il latch </a:t>
            </a:r>
            <a:r>
              <a:rPr lang="it-IT" dirty="0"/>
              <a:t>C;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dirty="0" smtClean="0"/>
              <a:t>Uno </a:t>
            </a:r>
            <a:r>
              <a:rPr lang="it-IT" dirty="0"/>
              <a:t>per </a:t>
            </a:r>
            <a:r>
              <a:rPr lang="it-IT" dirty="0" smtClean="0"/>
              <a:t>permettere al </a:t>
            </a:r>
            <a:r>
              <a:rPr lang="it-IT" dirty="0"/>
              <a:t>latch C di </a:t>
            </a:r>
            <a:r>
              <a:rPr lang="it-IT" dirty="0" smtClean="0"/>
              <a:t>trasferire il suo contenuto ai </a:t>
            </a:r>
            <a:r>
              <a:rPr lang="it-IT" dirty="0"/>
              <a:t>registri.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 smtClean="0"/>
              <a:t>Tanenbaum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dirty="0" err="1"/>
              <a:t>scherzando</a:t>
            </a:r>
            <a:r>
              <a:rPr lang="en-US" dirty="0"/>
              <a:t>): "Surely this is worse than what we already had."</a:t>
            </a: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89560" y="844295"/>
            <a:ext cx="4762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042733"/>
            <a:ext cx="4686300" cy="521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26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112"/>
    </mc:Choice>
    <mc:Fallback xmlns="">
      <p:transition spd="slow" advTm="113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20040" y="1473952"/>
            <a:ext cx="425196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Are we </a:t>
            </a:r>
            <a:r>
              <a:rPr lang="en-US" dirty="0" err="1" smtClean="0"/>
              <a:t>creazy</a:t>
            </a:r>
            <a:r>
              <a:rPr lang="en-US" dirty="0" smtClean="0"/>
              <a:t> in doing this?</a:t>
            </a:r>
          </a:p>
          <a:p>
            <a:endParaRPr lang="en-US" dirty="0"/>
          </a:p>
          <a:p>
            <a:endParaRPr lang="en-US" dirty="0"/>
          </a:p>
          <a:p>
            <a:r>
              <a:rPr lang="it-IT" b="1" i="1" u="sng" dirty="0"/>
              <a:t>Il </a:t>
            </a:r>
            <a:r>
              <a:rPr lang="it-IT" b="1" i="1" u="sng" dirty="0" smtClean="0"/>
              <a:t>vantaggio di inserire questi 3 </a:t>
            </a:r>
            <a:r>
              <a:rPr lang="it-IT" b="1" i="1" u="sng" dirty="0"/>
              <a:t>latch è duplice: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1" u="sng" dirty="0" err="1" smtClean="0"/>
              <a:t>Possiamo</a:t>
            </a:r>
            <a:r>
              <a:rPr lang="en-US" b="1" i="1" u="sng" dirty="0" smtClean="0"/>
              <a:t> </a:t>
            </a:r>
            <a:r>
              <a:rPr lang="en-US" b="1" i="1" u="sng" dirty="0" err="1" smtClean="0"/>
              <a:t>accelerare</a:t>
            </a:r>
            <a:r>
              <a:rPr lang="en-US" b="1" i="1" u="sng" dirty="0" smtClean="0"/>
              <a:t> </a:t>
            </a:r>
            <a:r>
              <a:rPr lang="en-US" b="1" i="1" u="sng" dirty="0" err="1" smtClean="0"/>
              <a:t>il</a:t>
            </a:r>
            <a:r>
              <a:rPr lang="en-US" b="1" i="1" u="sng" dirty="0" smtClean="0"/>
              <a:t> clock </a:t>
            </a:r>
            <a:r>
              <a:rPr lang="en-US" b="1" i="1" u="sng" dirty="0" err="1" smtClean="0"/>
              <a:t>perchè</a:t>
            </a:r>
            <a:r>
              <a:rPr lang="en-US" b="1" i="1" u="sng" dirty="0" smtClean="0"/>
              <a:t> </a:t>
            </a:r>
            <a:r>
              <a:rPr lang="en-US" b="1" i="1" u="sng" dirty="0" err="1" smtClean="0"/>
              <a:t>il</a:t>
            </a:r>
            <a:r>
              <a:rPr lang="en-US" b="1" i="1" u="sng" dirty="0" smtClean="0"/>
              <a:t> </a:t>
            </a:r>
            <a:r>
              <a:rPr lang="en-US" b="1" i="1" u="sng" dirty="0" err="1" smtClean="0"/>
              <a:t>ritardo</a:t>
            </a:r>
            <a:r>
              <a:rPr lang="en-US" b="1" i="1" u="sng" dirty="0" smtClean="0"/>
              <a:t> è </a:t>
            </a:r>
            <a:r>
              <a:rPr lang="en-US" b="1" i="1" u="sng" dirty="0" err="1" smtClean="0"/>
              <a:t>ora</a:t>
            </a:r>
            <a:r>
              <a:rPr lang="en-US" b="1" i="1" u="sng" dirty="0" smtClean="0"/>
              <a:t> </a:t>
            </a:r>
            <a:r>
              <a:rPr lang="en-US" b="1" i="1" u="sng" dirty="0" err="1" smtClean="0"/>
              <a:t>diminuito</a:t>
            </a:r>
            <a:r>
              <a:rPr lang="en-US" b="1" i="1" u="sng" dirty="0"/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it-IT" b="1" i="1" u="sng" dirty="0" smtClean="0"/>
              <a:t>Possiamo usare tutte le parti del </a:t>
            </a:r>
            <a:r>
              <a:rPr lang="it-IT" b="1" i="1" u="sng" dirty="0"/>
              <a:t>data </a:t>
            </a:r>
            <a:r>
              <a:rPr lang="it-IT" b="1" i="1" u="sng" dirty="0" err="1"/>
              <a:t>path</a:t>
            </a:r>
            <a:r>
              <a:rPr lang="it-IT" b="1" i="1" u="sng" dirty="0"/>
              <a:t> </a:t>
            </a:r>
            <a:r>
              <a:rPr lang="it-IT" b="1" i="1" u="sng" dirty="0" smtClean="0"/>
              <a:t>durante ogni ciclo</a:t>
            </a:r>
            <a:endParaRPr lang="it-IT" b="1" i="1" u="sng" dirty="0"/>
          </a:p>
          <a:p>
            <a:endParaRPr lang="en-US" dirty="0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89560" y="844295"/>
            <a:ext cx="4762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042733"/>
            <a:ext cx="4686300" cy="521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31885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456"/>
    </mc:Choice>
    <mc:Fallback xmlns="">
      <p:transition spd="slow" advTm="82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Text Box 2"/>
          <p:cNvSpPr txBox="1">
            <a:spLocks noChangeArrowheads="1"/>
          </p:cNvSpPr>
          <p:nvPr/>
        </p:nvSpPr>
        <p:spPr bwMode="auto">
          <a:xfrm>
            <a:off x="2339883" y="861203"/>
            <a:ext cx="384444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aphicFrame>
        <p:nvGraphicFramePr>
          <p:cNvPr id="190646" name="Group 18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1675260"/>
              </p:ext>
            </p:extLst>
          </p:nvPr>
        </p:nvGraphicFramePr>
        <p:xfrm>
          <a:off x="5174411" y="1351472"/>
          <a:ext cx="3797300" cy="5318128"/>
        </p:xfrm>
        <a:graphic>
          <a:graphicData uri="http://schemas.openxmlformats.org/drawingml/2006/table">
            <a:tbl>
              <a:tblPr/>
              <a:tblGrid>
                <a:gridCol w="2108200"/>
                <a:gridCol w="1689100"/>
              </a:tblGrid>
              <a:tr h="2514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BIPUSH </a:t>
                      </a:r>
                      <a:r>
                        <a:rPr kumimoji="0" lang="it-IT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byte</a:t>
                      </a:r>
                      <a:endParaRPr kumimoji="0" lang="en-GB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036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DUP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GOTO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7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IADD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IAND</a:t>
                      </a:r>
                      <a:endParaRPr kumimoji="0" lang="en-GB" sz="14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IFEQ </a:t>
                      </a:r>
                      <a:r>
                        <a:rPr kumimoji="0" lang="it-IT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endParaRPr kumimoji="0" lang="en-GB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8(false)-11(true)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IFLT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8(false)-11(true)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4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IF_ICMPEQ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offset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10(false)-13(true)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IINC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varnu</a:t>
                      </a:r>
                      <a:r>
                        <a:rPr kumimoji="0" lang="en-GB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const</a:t>
                      </a:r>
                      <a:r>
                        <a:rPr kumimoji="0" lang="en-GB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</a:t>
                      </a: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7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varnum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6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INVOKEVIRTUAL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disp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23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IOR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IRETURN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9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ISTORE 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varnum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7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ISUB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LDC_W </a:t>
                      </a:r>
                      <a:r>
                        <a:rPr kumimoji="0" lang="it-IT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index</a:t>
                      </a:r>
                      <a:endParaRPr kumimoji="0" lang="en-GB" sz="14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8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NOP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POP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SWAP</a:t>
                      </a:r>
                      <a:endParaRPr kumimoji="0" lang="en-GB" sz="14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7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</a:t>
                      </a: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ILOAD</a:t>
                      </a: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9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242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WIDE</a:t>
                      </a:r>
                      <a:r>
                        <a:rPr kumimoji="0" lang="en-GB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 ISTORE</a:t>
                      </a:r>
                    </a:p>
                  </a:txBody>
                  <a:tcPr marT="19051" marB="1905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4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10</a:t>
                      </a:r>
                    </a:p>
                  </a:txBody>
                  <a:tcPr marT="19051" marB="1905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0633" name="Text Box 169"/>
          <p:cNvSpPr txBox="1">
            <a:spLocks noChangeArrowheads="1"/>
          </p:cNvSpPr>
          <p:nvPr/>
        </p:nvSpPr>
        <p:spPr bwMode="auto">
          <a:xfrm>
            <a:off x="163482" y="1454989"/>
            <a:ext cx="280249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Numero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cicli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richiesti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endParaRPr lang="en-GB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l’esecuzione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istr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. IJVM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02639" y="3320781"/>
            <a:ext cx="5071772" cy="2585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b="1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Metodi</a:t>
            </a:r>
            <a:r>
              <a:rPr lang="en-GB" b="1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b="1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rendere</a:t>
            </a:r>
            <a:r>
              <a:rPr lang="en-GB" b="1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la  CPU </a:t>
            </a:r>
            <a:r>
              <a:rPr lang="en-GB" b="1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piu</a:t>
            </a:r>
            <a:r>
              <a:rPr lang="en-GB" b="1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b="1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veloce</a:t>
            </a:r>
            <a:r>
              <a:rPr lang="en-GB" b="1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b="1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ridurre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numero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cicli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clock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necessari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eseguire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istruzione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b="1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semplificare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l’organizzazione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modo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da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accorciare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la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durata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del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ciclo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b="1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sovrapporre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l’esecuzione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diverse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istruzioni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(pipeline)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7659091"/>
      </p:ext>
    </p:extLst>
  </p:cSld>
  <p:clrMapOvr>
    <a:masterClrMapping/>
  </p:clrMapOvr>
  <p:transition advTm="4715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Text Box 2"/>
          <p:cNvSpPr txBox="1">
            <a:spLocks noChangeArrowheads="1"/>
          </p:cNvSpPr>
          <p:nvPr/>
        </p:nvSpPr>
        <p:spPr bwMode="auto">
          <a:xfrm>
            <a:off x="1968500" y="76200"/>
            <a:ext cx="4762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 della microarchitettura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28675" name="Picture 3" descr="ArchMic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533400"/>
            <a:ext cx="4618038" cy="585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9444" name="Rectangle 4"/>
          <p:cNvSpPr>
            <a:spLocks noChangeArrowheads="1"/>
          </p:cNvSpPr>
          <p:nvPr/>
        </p:nvSpPr>
        <p:spPr bwMode="auto">
          <a:xfrm>
            <a:off x="3302000" y="952500"/>
            <a:ext cx="1981200" cy="4038600"/>
          </a:xfrm>
          <a:prstGeom prst="rect">
            <a:avLst/>
          </a:prstGeom>
          <a:noFill/>
          <a:ln w="28575">
            <a:solidFill>
              <a:srgbClr val="FF33CC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45" name="Rectangle 5"/>
          <p:cNvSpPr>
            <a:spLocks noChangeArrowheads="1"/>
          </p:cNvSpPr>
          <p:nvPr/>
        </p:nvSpPr>
        <p:spPr bwMode="auto">
          <a:xfrm>
            <a:off x="1625600" y="5016500"/>
            <a:ext cx="3657600" cy="12954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46" name="Rectangle 6"/>
          <p:cNvSpPr>
            <a:spLocks noChangeArrowheads="1"/>
          </p:cNvSpPr>
          <p:nvPr/>
        </p:nvSpPr>
        <p:spPr bwMode="auto">
          <a:xfrm>
            <a:off x="1625600" y="939800"/>
            <a:ext cx="1676400" cy="4064000"/>
          </a:xfrm>
          <a:prstGeom prst="rect">
            <a:avLst/>
          </a:prstGeom>
          <a:noFill/>
          <a:ln w="19050">
            <a:solidFill>
              <a:srgbClr val="00CC00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78" name="Text Box 38"/>
          <p:cNvSpPr txBox="1">
            <a:spLocks noChangeArrowheads="1"/>
          </p:cNvSpPr>
          <p:nvPr/>
        </p:nvSpPr>
        <p:spPr bwMode="auto">
          <a:xfrm>
            <a:off x="2289175" y="4775200"/>
            <a:ext cx="784225" cy="3143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400">
                <a:effectLst>
                  <a:outerShdw blurRad="38100" dist="38100" dir="2700000" algn="tl">
                    <a:srgbClr val="C0C0C0"/>
                  </a:outerShdw>
                </a:effectLst>
              </a:rPr>
              <a:t>C latch</a:t>
            </a:r>
            <a:endParaRPr lang="it-IT" sz="14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9479" name="Text Box 39"/>
          <p:cNvSpPr txBox="1">
            <a:spLocks noChangeArrowheads="1"/>
          </p:cNvSpPr>
          <p:nvPr/>
        </p:nvSpPr>
        <p:spPr bwMode="auto">
          <a:xfrm>
            <a:off x="3606800" y="4813300"/>
            <a:ext cx="784225" cy="3143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400">
                <a:effectLst>
                  <a:outerShdw blurRad="38100" dist="38100" dir="2700000" algn="tl">
                    <a:srgbClr val="C0C0C0"/>
                  </a:outerShdw>
                </a:effectLst>
              </a:rPr>
              <a:t>A latch</a:t>
            </a:r>
            <a:endParaRPr lang="it-IT" sz="14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9483" name="Text Box 43"/>
          <p:cNvSpPr txBox="1">
            <a:spLocks noChangeArrowheads="1"/>
          </p:cNvSpPr>
          <p:nvPr/>
        </p:nvSpPr>
        <p:spPr bwMode="auto">
          <a:xfrm>
            <a:off x="4419600" y="4813300"/>
            <a:ext cx="784225" cy="3143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GB" sz="1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B latch</a:t>
            </a:r>
            <a:endParaRPr lang="it-IT" sz="14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9484" name="Rectangle 44"/>
          <p:cNvSpPr>
            <a:spLocks noChangeArrowheads="1"/>
          </p:cNvSpPr>
          <p:nvPr/>
        </p:nvSpPr>
        <p:spPr bwMode="auto">
          <a:xfrm>
            <a:off x="5143500" y="5245100"/>
            <a:ext cx="304800" cy="228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85" name="Rectangle 45"/>
          <p:cNvSpPr>
            <a:spLocks noChangeArrowheads="1"/>
          </p:cNvSpPr>
          <p:nvPr/>
        </p:nvSpPr>
        <p:spPr bwMode="auto">
          <a:xfrm>
            <a:off x="5143500" y="5499100"/>
            <a:ext cx="304800" cy="228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86" name="Text Box 46"/>
          <p:cNvSpPr txBox="1">
            <a:spLocks noChangeArrowheads="1"/>
          </p:cNvSpPr>
          <p:nvPr/>
        </p:nvSpPr>
        <p:spPr bwMode="auto">
          <a:xfrm>
            <a:off x="5143500" y="5219700"/>
            <a:ext cx="31273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400"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  <a:endParaRPr lang="it-IT" sz="14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9487" name="Text Box 47"/>
          <p:cNvSpPr txBox="1">
            <a:spLocks noChangeArrowheads="1"/>
          </p:cNvSpPr>
          <p:nvPr/>
        </p:nvSpPr>
        <p:spPr bwMode="auto">
          <a:xfrm>
            <a:off x="5156200" y="5461000"/>
            <a:ext cx="2921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400">
                <a:effectLst>
                  <a:outerShdw blurRad="38100" dist="38100" dir="2700000" algn="tl">
                    <a:srgbClr val="C0C0C0"/>
                  </a:outerShdw>
                </a:effectLst>
              </a:rPr>
              <a:t>Z</a:t>
            </a:r>
            <a:endParaRPr lang="it-IT" sz="14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9471" name="Rectangle 31"/>
          <p:cNvSpPr>
            <a:spLocks noChangeArrowheads="1"/>
          </p:cNvSpPr>
          <p:nvPr/>
        </p:nvSpPr>
        <p:spPr bwMode="auto">
          <a:xfrm>
            <a:off x="5638800" y="685800"/>
            <a:ext cx="3048000" cy="5715000"/>
          </a:xfrm>
          <a:prstGeom prst="rect">
            <a:avLst/>
          </a:prstGeom>
          <a:solidFill>
            <a:schemeClr val="bg1"/>
          </a:solidFill>
          <a:ln w="9525">
            <a:solidFill>
              <a:srgbClr val="660033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48" name="Text Box 8"/>
          <p:cNvSpPr txBox="1">
            <a:spLocks noChangeArrowheads="1"/>
          </p:cNvSpPr>
          <p:nvPr/>
        </p:nvSpPr>
        <p:spPr bwMode="auto">
          <a:xfrm>
            <a:off x="5664200" y="657225"/>
            <a:ext cx="13128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Controllo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28688" name="Group 11"/>
          <p:cNvGrpSpPr>
            <a:grpSpLocks/>
          </p:cNvGrpSpPr>
          <p:nvPr/>
        </p:nvGrpSpPr>
        <p:grpSpPr bwMode="auto">
          <a:xfrm>
            <a:off x="5905500" y="2727325"/>
            <a:ext cx="1143000" cy="396875"/>
            <a:chOff x="3936" y="1718"/>
            <a:chExt cx="720" cy="250"/>
          </a:xfrm>
        </p:grpSpPr>
        <p:sp>
          <p:nvSpPr>
            <p:cNvPr id="189449" name="Rectangle 9"/>
            <p:cNvSpPr>
              <a:spLocks noChangeArrowheads="1"/>
            </p:cNvSpPr>
            <p:nvPr/>
          </p:nvSpPr>
          <p:spPr bwMode="auto">
            <a:xfrm>
              <a:off x="3936" y="1734"/>
              <a:ext cx="720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9450" name="Text Box 10"/>
            <p:cNvSpPr txBox="1">
              <a:spLocks noChangeArrowheads="1"/>
            </p:cNvSpPr>
            <p:nvPr/>
          </p:nvSpPr>
          <p:spPr bwMode="auto">
            <a:xfrm>
              <a:off x="4072" y="1718"/>
              <a:ext cx="472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MPC</a:t>
              </a:r>
              <a:endParaRPr lang="it-IT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sp>
        <p:nvSpPr>
          <p:cNvPr id="189452" name="Rectangle 12"/>
          <p:cNvSpPr>
            <a:spLocks noChangeArrowheads="1"/>
          </p:cNvSpPr>
          <p:nvPr/>
        </p:nvSpPr>
        <p:spPr bwMode="auto">
          <a:xfrm>
            <a:off x="7315200" y="4572000"/>
            <a:ext cx="1219200" cy="406400"/>
          </a:xfrm>
          <a:prstGeom prst="rect">
            <a:avLst/>
          </a:prstGeom>
          <a:solidFill>
            <a:schemeClr val="bg1"/>
          </a:solidFill>
          <a:ln w="9525">
            <a:solidFill>
              <a:srgbClr val="00CC00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 MIR3   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9453" name="Rectangle 13"/>
          <p:cNvSpPr>
            <a:spLocks noChangeArrowheads="1"/>
          </p:cNvSpPr>
          <p:nvPr/>
        </p:nvSpPr>
        <p:spPr bwMode="auto">
          <a:xfrm>
            <a:off x="7315200" y="3860800"/>
            <a:ext cx="1219200" cy="406400"/>
          </a:xfrm>
          <a:prstGeom prst="rect">
            <a:avLst/>
          </a:prstGeom>
          <a:solidFill>
            <a:schemeClr val="bg1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GB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 MIR2   </a:t>
            </a:r>
            <a:endParaRPr lang="it-IT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9454" name="Rectangle 14"/>
          <p:cNvSpPr>
            <a:spLocks noChangeArrowheads="1"/>
          </p:cNvSpPr>
          <p:nvPr/>
        </p:nvSpPr>
        <p:spPr bwMode="auto">
          <a:xfrm>
            <a:off x="7315200" y="3136900"/>
            <a:ext cx="1219200" cy="406400"/>
          </a:xfrm>
          <a:prstGeom prst="rect">
            <a:avLst/>
          </a:prstGeom>
          <a:solidFill>
            <a:schemeClr val="bg1"/>
          </a:solidFill>
          <a:ln w="9525">
            <a:solidFill>
              <a:srgbClr val="FF33CC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GB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 MIR1   </a:t>
            </a:r>
            <a:endParaRPr lang="it-IT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9456" name="Line 16"/>
          <p:cNvSpPr>
            <a:spLocks noChangeShapeType="1"/>
          </p:cNvSpPr>
          <p:nvPr/>
        </p:nvSpPr>
        <p:spPr bwMode="auto">
          <a:xfrm>
            <a:off x="7899400" y="3543300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57" name="Line 17"/>
          <p:cNvSpPr>
            <a:spLocks noChangeShapeType="1"/>
          </p:cNvSpPr>
          <p:nvPr/>
        </p:nvSpPr>
        <p:spPr bwMode="auto">
          <a:xfrm>
            <a:off x="7924800" y="4267200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60" name="Line 20"/>
          <p:cNvSpPr>
            <a:spLocks noChangeShapeType="1"/>
          </p:cNvSpPr>
          <p:nvPr/>
        </p:nvSpPr>
        <p:spPr bwMode="auto">
          <a:xfrm flipH="1">
            <a:off x="6553200" y="4483100"/>
            <a:ext cx="10668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63" name="Rectangle 23"/>
          <p:cNvSpPr>
            <a:spLocks noChangeArrowheads="1"/>
          </p:cNvSpPr>
          <p:nvPr/>
        </p:nvSpPr>
        <p:spPr bwMode="auto">
          <a:xfrm>
            <a:off x="5867400" y="1295400"/>
            <a:ext cx="1295400" cy="990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65" name="Text Box 25"/>
          <p:cNvSpPr txBox="1">
            <a:spLocks noChangeArrowheads="1"/>
          </p:cNvSpPr>
          <p:nvPr/>
        </p:nvSpPr>
        <p:spPr bwMode="auto">
          <a:xfrm>
            <a:off x="6019800" y="1460500"/>
            <a:ext cx="9969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sz="1800">
                <a:effectLst>
                  <a:outerShdw blurRad="38100" dist="38100" dir="2700000" algn="tl">
                    <a:srgbClr val="C0C0C0"/>
                  </a:outerShdw>
                </a:effectLst>
              </a:rPr>
              <a:t>Control</a:t>
            </a:r>
          </a:p>
          <a:p>
            <a:pPr algn="ctr">
              <a:defRPr/>
            </a:pPr>
            <a:r>
              <a:rPr lang="en-GB" sz="1800">
                <a:effectLst>
                  <a:outerShdw blurRad="38100" dist="38100" dir="2700000" algn="tl">
                    <a:srgbClr val="C0C0C0"/>
                  </a:outerShdw>
                </a:effectLst>
              </a:rPr>
              <a:t>Store</a:t>
            </a:r>
            <a:endParaRPr lang="it-IT" sz="18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9466" name="Line 26"/>
          <p:cNvSpPr>
            <a:spLocks noChangeShapeType="1"/>
          </p:cNvSpPr>
          <p:nvPr/>
        </p:nvSpPr>
        <p:spPr bwMode="auto">
          <a:xfrm flipV="1">
            <a:off x="6477000" y="22860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67" name="Line 27"/>
          <p:cNvSpPr>
            <a:spLocks noChangeShapeType="1"/>
          </p:cNvSpPr>
          <p:nvPr/>
        </p:nvSpPr>
        <p:spPr bwMode="auto">
          <a:xfrm flipV="1">
            <a:off x="6477000" y="990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69" name="Line 29"/>
          <p:cNvSpPr>
            <a:spLocks noChangeShapeType="1"/>
          </p:cNvSpPr>
          <p:nvPr/>
        </p:nvSpPr>
        <p:spPr bwMode="auto">
          <a:xfrm>
            <a:off x="6477000" y="9906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72" name="Line 32"/>
          <p:cNvSpPr>
            <a:spLocks noChangeShapeType="1"/>
          </p:cNvSpPr>
          <p:nvPr/>
        </p:nvSpPr>
        <p:spPr bwMode="auto">
          <a:xfrm>
            <a:off x="7543800" y="3581400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73" name="Line 33"/>
          <p:cNvSpPr>
            <a:spLocks noChangeShapeType="1"/>
          </p:cNvSpPr>
          <p:nvPr/>
        </p:nvSpPr>
        <p:spPr bwMode="auto">
          <a:xfrm flipH="1">
            <a:off x="6705600" y="373380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75" name="Line 35"/>
          <p:cNvSpPr>
            <a:spLocks noChangeShapeType="1"/>
          </p:cNvSpPr>
          <p:nvPr/>
        </p:nvSpPr>
        <p:spPr bwMode="auto">
          <a:xfrm flipV="1">
            <a:off x="67056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76" name="Line 36"/>
          <p:cNvSpPr>
            <a:spLocks noChangeShapeType="1"/>
          </p:cNvSpPr>
          <p:nvPr/>
        </p:nvSpPr>
        <p:spPr bwMode="auto">
          <a:xfrm>
            <a:off x="7848600" y="990600"/>
            <a:ext cx="0" cy="2133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88" name="Line 48"/>
          <p:cNvSpPr>
            <a:spLocks noChangeShapeType="1"/>
          </p:cNvSpPr>
          <p:nvPr/>
        </p:nvSpPr>
        <p:spPr bwMode="auto">
          <a:xfrm flipV="1">
            <a:off x="7620000" y="4267200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89" name="Line 49"/>
          <p:cNvSpPr>
            <a:spLocks noChangeShapeType="1"/>
          </p:cNvSpPr>
          <p:nvPr/>
        </p:nvSpPr>
        <p:spPr bwMode="auto">
          <a:xfrm flipV="1">
            <a:off x="6553200" y="3048000"/>
            <a:ext cx="0" cy="14478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9491" name="Text Box 51"/>
          <p:cNvSpPr txBox="1">
            <a:spLocks noChangeArrowheads="1"/>
          </p:cNvSpPr>
          <p:nvPr/>
        </p:nvSpPr>
        <p:spPr bwMode="auto">
          <a:xfrm>
            <a:off x="7950200" y="6003925"/>
            <a:ext cx="739775" cy="396875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>
                <a:effectLst>
                  <a:outerShdw blurRad="38100" dist="38100" dir="2700000" algn="tl">
                    <a:srgbClr val="000000"/>
                  </a:outerShdw>
                </a:effectLst>
                <a:latin typeface="Symbol" pitchFamily="18" charset="2"/>
              </a:rPr>
              <a:t>m</a:t>
            </a:r>
            <a:r>
              <a:rPr lang="en-GB">
                <a:effectLst>
                  <a:outerShdw blurRad="38100" dist="38100" dir="2700000" algn="tl">
                    <a:srgbClr val="000000"/>
                  </a:outerShdw>
                </a:effectLst>
              </a:rPr>
              <a:t>IFU</a:t>
            </a:r>
            <a:endParaRPr lang="it-IT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7" name="Rectangle 12"/>
          <p:cNvSpPr>
            <a:spLocks noChangeArrowheads="1"/>
          </p:cNvSpPr>
          <p:nvPr/>
        </p:nvSpPr>
        <p:spPr bwMode="auto">
          <a:xfrm>
            <a:off x="7312025" y="5332413"/>
            <a:ext cx="1220788" cy="4000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 MIR4   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8" name="Line 17"/>
          <p:cNvSpPr>
            <a:spLocks noChangeShapeType="1"/>
          </p:cNvSpPr>
          <p:nvPr/>
        </p:nvSpPr>
        <p:spPr bwMode="auto">
          <a:xfrm>
            <a:off x="7956550" y="4995863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ttangolo 1"/>
          <p:cNvSpPr/>
          <p:nvPr/>
        </p:nvSpPr>
        <p:spPr>
          <a:xfrm>
            <a:off x="7364413" y="5676900"/>
            <a:ext cx="1160462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400" b="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(MEMORIA)</a:t>
            </a:r>
            <a:endParaRPr lang="it-IT" sz="1400" b="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0" name="Rettangolo 39"/>
          <p:cNvSpPr/>
          <p:nvPr/>
        </p:nvSpPr>
        <p:spPr>
          <a:xfrm>
            <a:off x="7974013" y="4973638"/>
            <a:ext cx="852487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400" b="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(BUS C)</a:t>
            </a:r>
            <a:endParaRPr lang="it-IT" sz="1400" b="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1" name="Rettangolo 40"/>
          <p:cNvSpPr/>
          <p:nvPr/>
        </p:nvSpPr>
        <p:spPr>
          <a:xfrm>
            <a:off x="8035925" y="4265613"/>
            <a:ext cx="976313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400" b="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en-GB" sz="1400" b="0" dirty="0" err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ALU+Sh</a:t>
            </a:r>
            <a:r>
              <a:rPr lang="en-GB" sz="1400" b="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  <a:endParaRPr lang="it-IT" sz="1400" b="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2" name="Rettangolo 41"/>
          <p:cNvSpPr/>
          <p:nvPr/>
        </p:nvSpPr>
        <p:spPr>
          <a:xfrm>
            <a:off x="7888288" y="3533775"/>
            <a:ext cx="1143000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sz="1400" b="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(BUS A e B)</a:t>
            </a:r>
            <a:endParaRPr lang="it-IT" sz="1400" b="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74608912"/>
      </p:ext>
    </p:extLst>
  </p:cSld>
  <p:clrMapOvr>
    <a:masterClrMapping/>
  </p:clrMapOvr>
  <p:transition advTm="3343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9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9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94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94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94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94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89444" grpId="0" animBg="1"/>
      <p:bldP spid="189445" grpId="0" animBg="1"/>
      <p:bldP spid="18944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Text Box 2"/>
          <p:cNvSpPr txBox="1">
            <a:spLocks noChangeArrowheads="1"/>
          </p:cNvSpPr>
          <p:nvPr/>
        </p:nvSpPr>
        <p:spPr bwMode="auto">
          <a:xfrm>
            <a:off x="2080418" y="464566"/>
            <a:ext cx="4762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 della microarchitettura</a:t>
            </a:r>
            <a:endParaRPr lang="it-IT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00710" name="Line 6"/>
          <p:cNvSpPr>
            <a:spLocks noChangeShapeType="1"/>
          </p:cNvSpPr>
          <p:nvPr/>
        </p:nvSpPr>
        <p:spPr bwMode="auto">
          <a:xfrm>
            <a:off x="1089818" y="4072954"/>
            <a:ext cx="7048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11" name="Line 7"/>
          <p:cNvSpPr>
            <a:spLocks noChangeShapeType="1"/>
          </p:cNvSpPr>
          <p:nvPr/>
        </p:nvSpPr>
        <p:spPr bwMode="auto">
          <a:xfrm flipV="1">
            <a:off x="1794668" y="3055366"/>
            <a:ext cx="282575" cy="9937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12" name="Line 8"/>
          <p:cNvSpPr>
            <a:spLocks noChangeShapeType="1"/>
          </p:cNvSpPr>
          <p:nvPr/>
        </p:nvSpPr>
        <p:spPr bwMode="auto">
          <a:xfrm>
            <a:off x="2077243" y="3079179"/>
            <a:ext cx="56356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13" name="Line 9"/>
          <p:cNvSpPr>
            <a:spLocks noChangeShapeType="1"/>
          </p:cNvSpPr>
          <p:nvPr/>
        </p:nvSpPr>
        <p:spPr bwMode="auto">
          <a:xfrm flipH="1" flipV="1">
            <a:off x="2607468" y="3068066"/>
            <a:ext cx="280988" cy="9937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14" name="Line 10"/>
          <p:cNvSpPr>
            <a:spLocks noChangeShapeType="1"/>
          </p:cNvSpPr>
          <p:nvPr/>
        </p:nvSpPr>
        <p:spPr bwMode="auto">
          <a:xfrm>
            <a:off x="2899568" y="4072954"/>
            <a:ext cx="23971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15" name="Line 11"/>
          <p:cNvSpPr>
            <a:spLocks noChangeShapeType="1"/>
          </p:cNvSpPr>
          <p:nvPr/>
        </p:nvSpPr>
        <p:spPr bwMode="auto">
          <a:xfrm flipV="1">
            <a:off x="5296693" y="3079179"/>
            <a:ext cx="282575" cy="9937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16" name="Line 12"/>
          <p:cNvSpPr>
            <a:spLocks noChangeShapeType="1"/>
          </p:cNvSpPr>
          <p:nvPr/>
        </p:nvSpPr>
        <p:spPr bwMode="auto">
          <a:xfrm>
            <a:off x="5579268" y="3102991"/>
            <a:ext cx="56356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17" name="Line 13"/>
          <p:cNvSpPr>
            <a:spLocks noChangeShapeType="1"/>
          </p:cNvSpPr>
          <p:nvPr/>
        </p:nvSpPr>
        <p:spPr bwMode="auto">
          <a:xfrm flipH="1" flipV="1">
            <a:off x="6107906" y="3079179"/>
            <a:ext cx="282575" cy="9937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50" name="Line 46"/>
          <p:cNvSpPr>
            <a:spLocks noChangeShapeType="1"/>
          </p:cNvSpPr>
          <p:nvPr/>
        </p:nvSpPr>
        <p:spPr bwMode="auto">
          <a:xfrm>
            <a:off x="6392068" y="4071366"/>
            <a:ext cx="7048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51" name="Line 47"/>
          <p:cNvSpPr>
            <a:spLocks noChangeShapeType="1"/>
          </p:cNvSpPr>
          <p:nvPr/>
        </p:nvSpPr>
        <p:spPr bwMode="auto">
          <a:xfrm>
            <a:off x="2321718" y="3055366"/>
            <a:ext cx="0" cy="16764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52" name="Line 48"/>
          <p:cNvSpPr>
            <a:spLocks noChangeShapeType="1"/>
          </p:cNvSpPr>
          <p:nvPr/>
        </p:nvSpPr>
        <p:spPr bwMode="auto">
          <a:xfrm>
            <a:off x="5852318" y="3131566"/>
            <a:ext cx="0" cy="16764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53" name="Line 49"/>
          <p:cNvSpPr>
            <a:spLocks noChangeShapeType="1"/>
          </p:cNvSpPr>
          <p:nvPr/>
        </p:nvSpPr>
        <p:spPr bwMode="auto">
          <a:xfrm>
            <a:off x="4683918" y="2293366"/>
            <a:ext cx="6858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54" name="Text Box 50"/>
          <p:cNvSpPr txBox="1">
            <a:spLocks noChangeArrowheads="1"/>
          </p:cNvSpPr>
          <p:nvPr/>
        </p:nvSpPr>
        <p:spPr bwMode="auto">
          <a:xfrm>
            <a:off x="111918" y="937641"/>
            <a:ext cx="8920163" cy="1938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 err="1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Unit</a:t>
            </a:r>
            <a:r>
              <a:rPr lang="en-GB" dirty="0" err="1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à</a:t>
            </a:r>
            <a:r>
              <a:rPr lang="en-GB" dirty="0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1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scrive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nei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latch A e B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registri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selezionati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da MIR1</a:t>
            </a:r>
          </a:p>
          <a:p>
            <a:pPr>
              <a:defRPr/>
            </a:pP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Unit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à</a:t>
            </a:r>
            <a:r>
              <a:rPr lang="en-GB" dirty="0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scrive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nei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latch C, N e Z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risultati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ALU + Shift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dell’op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. in MIR2</a:t>
            </a:r>
          </a:p>
          <a:p>
            <a:pPr>
              <a:defRPr/>
            </a:pPr>
            <a:r>
              <a:rPr lang="en-GB" dirty="0" err="1">
                <a:solidFill>
                  <a:srgbClr val="00CC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Unit</a:t>
            </a:r>
            <a:r>
              <a:rPr lang="en-GB" dirty="0" err="1">
                <a:solidFill>
                  <a:srgbClr val="00CC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à</a:t>
            </a:r>
            <a:r>
              <a:rPr lang="en-GB" dirty="0">
                <a:solidFill>
                  <a:srgbClr val="00CC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3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scrive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nei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registri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selezionati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da MIR3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contenuto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del latch C e </a:t>
            </a:r>
          </a:p>
          <a:p>
            <a:pPr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             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inizia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le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eventuali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operazioni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rd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e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wr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 err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Unità</a:t>
            </a:r>
            <a:r>
              <a:rPr lang="en-GB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4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rd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/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wr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memoria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00755" name="Line 51"/>
          <p:cNvSpPr>
            <a:spLocks noChangeShapeType="1"/>
          </p:cNvSpPr>
          <p:nvPr/>
        </p:nvSpPr>
        <p:spPr bwMode="auto">
          <a:xfrm flipH="1">
            <a:off x="5293518" y="3131566"/>
            <a:ext cx="45720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56" name="Text Box 52"/>
          <p:cNvSpPr txBox="1">
            <a:spLocks noChangeArrowheads="1"/>
          </p:cNvSpPr>
          <p:nvPr/>
        </p:nvSpPr>
        <p:spPr bwMode="auto">
          <a:xfrm>
            <a:off x="111918" y="4274566"/>
            <a:ext cx="9163050" cy="283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 err="1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L’unit</a:t>
            </a:r>
            <a:r>
              <a:rPr lang="en-GB" dirty="0" err="1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à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controllo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aggiorna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MPC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</a:p>
          <a:p>
            <a:pPr>
              <a:buFontTx/>
              <a:buChar char="-"/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se MIR1 ha un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semplice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goto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label o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goto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(MBR1), MPC</a:t>
            </a:r>
          </a:p>
          <a:p>
            <a:pPr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puo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essere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caricato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dal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NextAddress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MIR1 o dal MBR1</a:t>
            </a:r>
          </a:p>
          <a:p>
            <a:pPr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 se MIR1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contiene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un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salto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condizionato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puo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creare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bolla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attesa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che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venga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risolto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oppure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puo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scegliere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porre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MPC =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NextAddress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 se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era in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stallo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a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causa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un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salto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condizionato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che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e’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stato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risolto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in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questo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ciclo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la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destinazione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del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salto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viene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calcolata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da MIR2, N e Z</a:t>
            </a:r>
          </a:p>
          <a:p>
            <a:pPr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e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caricata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in MPC (in MIR1 o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c’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è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bolla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oppure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deve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controllare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  <a:p>
            <a:pPr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 se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c’e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’ un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conflitto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MPC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lascia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invariato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e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forza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“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bolla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” in MIR1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00758" name="Line 54"/>
          <p:cNvSpPr>
            <a:spLocks noChangeShapeType="1"/>
          </p:cNvSpPr>
          <p:nvPr/>
        </p:nvSpPr>
        <p:spPr bwMode="auto">
          <a:xfrm flipH="1">
            <a:off x="6207918" y="2979166"/>
            <a:ext cx="5334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59" name="Text Box 55"/>
          <p:cNvSpPr txBox="1">
            <a:spLocks noChangeArrowheads="1"/>
          </p:cNvSpPr>
          <p:nvPr/>
        </p:nvSpPr>
        <p:spPr bwMode="auto">
          <a:xfrm>
            <a:off x="6714331" y="2233041"/>
            <a:ext cx="2290762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MIR3  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sym typeface="Symbol" pitchFamily="18" charset="2"/>
              </a:rPr>
              <a:t>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MIR4</a:t>
            </a:r>
          </a:p>
          <a:p>
            <a:pPr>
              <a:defRPr/>
            </a:pP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MIR2  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sym typeface="Symbol" pitchFamily="18" charset="2"/>
              </a:rPr>
              <a:t>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MIR3</a:t>
            </a:r>
          </a:p>
          <a:p>
            <a:pPr>
              <a:defRPr/>
            </a:pP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MIR1  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sym typeface="Symbol" pitchFamily="18" charset="2"/>
              </a:rPr>
              <a:t>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MIR2</a:t>
            </a:r>
          </a:p>
          <a:p>
            <a:pPr>
              <a:defRPr/>
            </a:pP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CS[MPC] 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sym typeface="Symbol" pitchFamily="18" charset="2"/>
              </a:rPr>
              <a:t></a:t>
            </a:r>
            <a:r>
              <a:rPr lang="en-GB" dirty="0">
                <a:solidFill>
                  <a:srgbClr val="6600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MIR1</a:t>
            </a:r>
            <a:endParaRPr lang="it-IT" dirty="0">
              <a:solidFill>
                <a:srgbClr val="660033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00760" name="AutoShape 56"/>
          <p:cNvSpPr>
            <a:spLocks/>
          </p:cNvSpPr>
          <p:nvPr/>
        </p:nvSpPr>
        <p:spPr bwMode="auto">
          <a:xfrm rot="5400000">
            <a:off x="3921918" y="2674366"/>
            <a:ext cx="381000" cy="2362200"/>
          </a:xfrm>
          <a:prstGeom prst="leftBrace">
            <a:avLst>
              <a:gd name="adj1" fmla="val 51667"/>
              <a:gd name="adj2" fmla="val 50000"/>
            </a:avLst>
          </a:prstGeom>
          <a:noFill/>
          <a:ln w="9525">
            <a:solidFill>
              <a:srgbClr val="000099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0761" name="Text Box 57"/>
          <p:cNvSpPr txBox="1">
            <a:spLocks noChangeArrowheads="1"/>
          </p:cNvSpPr>
          <p:nvPr/>
        </p:nvSpPr>
        <p:spPr bwMode="auto">
          <a:xfrm>
            <a:off x="2778918" y="2577529"/>
            <a:ext cx="2552700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segnali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si</a:t>
            </a: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propagano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lungo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</a:p>
          <a:p>
            <a:pPr>
              <a:defRPr/>
            </a:pP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bus </a:t>
            </a:r>
            <a:r>
              <a:rPr lang="en-GB" dirty="0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A, B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e </a:t>
            </a:r>
            <a:r>
              <a:rPr lang="en-GB" dirty="0">
                <a:solidFill>
                  <a:srgbClr val="00CC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ALU </a:t>
            </a:r>
          </a:p>
          <a:p>
            <a:pPr>
              <a:defRPr/>
            </a:pP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 </a:t>
            </a:r>
            <a:r>
              <a:rPr lang="en-GB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Sh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operano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216640"/>
      </p:ext>
    </p:extLst>
  </p:cSld>
  <p:clrMapOvr>
    <a:masterClrMapping/>
  </p:clrMapOvr>
  <p:transition advTm="1588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Text Box 2"/>
          <p:cNvSpPr txBox="1">
            <a:spLocks noChangeArrowheads="1"/>
          </p:cNvSpPr>
          <p:nvPr/>
        </p:nvSpPr>
        <p:spPr bwMode="auto">
          <a:xfrm>
            <a:off x="766763" y="76200"/>
            <a:ext cx="71977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: la pipeline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MIC3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30723" name="Group 111"/>
          <p:cNvGrpSpPr>
            <a:grpSpLocks/>
          </p:cNvGrpSpPr>
          <p:nvPr/>
        </p:nvGrpSpPr>
        <p:grpSpPr bwMode="auto">
          <a:xfrm>
            <a:off x="152400" y="457200"/>
            <a:ext cx="6053138" cy="6399213"/>
            <a:chOff x="832" y="288"/>
            <a:chExt cx="3813" cy="4031"/>
          </a:xfrm>
        </p:grpSpPr>
        <p:pic>
          <p:nvPicPr>
            <p:cNvPr id="30748" name="Picture 94" descr="Mic3Pipelin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2" y="288"/>
              <a:ext cx="3813" cy="4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1583" name="Text Box 95"/>
            <p:cNvSpPr txBox="1">
              <a:spLocks noChangeArrowheads="1"/>
            </p:cNvSpPr>
            <p:nvPr/>
          </p:nvSpPr>
          <p:spPr bwMode="auto">
            <a:xfrm>
              <a:off x="960" y="1457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84" name="Text Box 96"/>
            <p:cNvSpPr txBox="1">
              <a:spLocks noChangeArrowheads="1"/>
            </p:cNvSpPr>
            <p:nvPr/>
          </p:nvSpPr>
          <p:spPr bwMode="auto">
            <a:xfrm>
              <a:off x="1836" y="569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85" name="Text Box 97"/>
            <p:cNvSpPr txBox="1">
              <a:spLocks noChangeArrowheads="1"/>
            </p:cNvSpPr>
            <p:nvPr/>
          </p:nvSpPr>
          <p:spPr bwMode="auto">
            <a:xfrm>
              <a:off x="2751" y="560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86" name="Text Box 98"/>
            <p:cNvSpPr txBox="1">
              <a:spLocks noChangeArrowheads="1"/>
            </p:cNvSpPr>
            <p:nvPr/>
          </p:nvSpPr>
          <p:spPr bwMode="auto">
            <a:xfrm>
              <a:off x="3592" y="552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87" name="Text Box 99"/>
            <p:cNvSpPr txBox="1">
              <a:spLocks noChangeArrowheads="1"/>
            </p:cNvSpPr>
            <p:nvPr/>
          </p:nvSpPr>
          <p:spPr bwMode="auto">
            <a:xfrm>
              <a:off x="3616" y="1440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88" name="Text Box 100"/>
            <p:cNvSpPr txBox="1">
              <a:spLocks noChangeArrowheads="1"/>
            </p:cNvSpPr>
            <p:nvPr/>
          </p:nvSpPr>
          <p:spPr bwMode="auto">
            <a:xfrm>
              <a:off x="3608" y="2312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89" name="Text Box 101"/>
            <p:cNvSpPr txBox="1">
              <a:spLocks noChangeArrowheads="1"/>
            </p:cNvSpPr>
            <p:nvPr/>
          </p:nvSpPr>
          <p:spPr bwMode="auto">
            <a:xfrm>
              <a:off x="3608" y="3192"/>
              <a:ext cx="297" cy="16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00000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91590" name="Text Box 102"/>
            <p:cNvSpPr txBox="1">
              <a:spLocks noChangeArrowheads="1"/>
            </p:cNvSpPr>
            <p:nvPr/>
          </p:nvSpPr>
          <p:spPr bwMode="auto">
            <a:xfrm>
              <a:off x="2736" y="2312"/>
              <a:ext cx="297" cy="16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00000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91591" name="Text Box 103"/>
            <p:cNvSpPr txBox="1">
              <a:spLocks noChangeArrowheads="1"/>
            </p:cNvSpPr>
            <p:nvPr/>
          </p:nvSpPr>
          <p:spPr bwMode="auto">
            <a:xfrm>
              <a:off x="1863" y="1448"/>
              <a:ext cx="297" cy="16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00000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91592" name="Text Box 104"/>
            <p:cNvSpPr txBox="1">
              <a:spLocks noChangeArrowheads="1"/>
            </p:cNvSpPr>
            <p:nvPr/>
          </p:nvSpPr>
          <p:spPr bwMode="auto">
            <a:xfrm>
              <a:off x="960" y="560"/>
              <a:ext cx="297" cy="16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solidFill>
                    <a:schemeClr val="tx1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solidFill>
                    <a:schemeClr val="tx1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</a:rPr>
                <a:t>IFU</a:t>
              </a:r>
              <a:endParaRPr lang="it-IT" sz="100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</a:endParaRPr>
            </a:p>
          </p:txBody>
        </p:sp>
        <p:sp>
          <p:nvSpPr>
            <p:cNvPr id="191593" name="Text Box 105"/>
            <p:cNvSpPr txBox="1">
              <a:spLocks noChangeArrowheads="1"/>
            </p:cNvSpPr>
            <p:nvPr/>
          </p:nvSpPr>
          <p:spPr bwMode="auto">
            <a:xfrm>
              <a:off x="960" y="2320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94" name="Text Box 106"/>
            <p:cNvSpPr txBox="1">
              <a:spLocks noChangeArrowheads="1"/>
            </p:cNvSpPr>
            <p:nvPr/>
          </p:nvSpPr>
          <p:spPr bwMode="auto">
            <a:xfrm>
              <a:off x="960" y="3200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95" name="Text Box 107"/>
            <p:cNvSpPr txBox="1">
              <a:spLocks noChangeArrowheads="1"/>
            </p:cNvSpPr>
            <p:nvPr/>
          </p:nvSpPr>
          <p:spPr bwMode="auto">
            <a:xfrm>
              <a:off x="1863" y="3200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96" name="Text Box 108"/>
            <p:cNvSpPr txBox="1">
              <a:spLocks noChangeArrowheads="1"/>
            </p:cNvSpPr>
            <p:nvPr/>
          </p:nvSpPr>
          <p:spPr bwMode="auto">
            <a:xfrm>
              <a:off x="1864" y="2304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97" name="Text Box 109"/>
            <p:cNvSpPr txBox="1">
              <a:spLocks noChangeArrowheads="1"/>
            </p:cNvSpPr>
            <p:nvPr/>
          </p:nvSpPr>
          <p:spPr bwMode="auto">
            <a:xfrm>
              <a:off x="2727" y="1440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191598" name="Text Box 110"/>
            <p:cNvSpPr txBox="1">
              <a:spLocks noChangeArrowheads="1"/>
            </p:cNvSpPr>
            <p:nvPr/>
          </p:nvSpPr>
          <p:spPr bwMode="auto">
            <a:xfrm>
              <a:off x="2735" y="3168"/>
              <a:ext cx="297" cy="16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  <a:latin typeface="Symbol" pitchFamily="18" charset="2"/>
                </a:rPr>
                <a:t>m</a:t>
              </a:r>
              <a:r>
                <a:rPr lang="en-GB" sz="100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IFU</a:t>
              </a:r>
              <a:endParaRPr lang="it-IT" sz="1000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sp>
        <p:nvSpPr>
          <p:cNvPr id="191617" name="Line 129"/>
          <p:cNvSpPr>
            <a:spLocks noChangeShapeType="1"/>
          </p:cNvSpPr>
          <p:nvPr/>
        </p:nvSpPr>
        <p:spPr bwMode="auto">
          <a:xfrm>
            <a:off x="6324600" y="6197600"/>
            <a:ext cx="2819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00" name="Line 112"/>
          <p:cNvSpPr>
            <a:spLocks noChangeShapeType="1"/>
          </p:cNvSpPr>
          <p:nvPr/>
        </p:nvSpPr>
        <p:spPr bwMode="auto">
          <a:xfrm flipV="1">
            <a:off x="6400800" y="1511300"/>
            <a:ext cx="0" cy="46863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07" name="Rectangle 119"/>
          <p:cNvSpPr>
            <a:spLocks noChangeArrowheads="1"/>
          </p:cNvSpPr>
          <p:nvPr/>
        </p:nvSpPr>
        <p:spPr bwMode="auto">
          <a:xfrm>
            <a:off x="6400800" y="1811338"/>
            <a:ext cx="379413" cy="180975"/>
          </a:xfrm>
          <a:prstGeom prst="rect">
            <a:avLst/>
          </a:prstGeom>
          <a:solidFill>
            <a:srgbClr val="990033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12" name="Rectangle 124"/>
          <p:cNvSpPr>
            <a:spLocks noChangeArrowheads="1"/>
          </p:cNvSpPr>
          <p:nvPr/>
        </p:nvSpPr>
        <p:spPr bwMode="auto">
          <a:xfrm>
            <a:off x="6789738" y="1811338"/>
            <a:ext cx="379412" cy="180975"/>
          </a:xfrm>
          <a:prstGeom prst="rect">
            <a:avLst/>
          </a:prstGeom>
          <a:solidFill>
            <a:srgbClr val="FF66FF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14" name="Rectangle 126"/>
          <p:cNvSpPr>
            <a:spLocks noChangeArrowheads="1"/>
          </p:cNvSpPr>
          <p:nvPr/>
        </p:nvSpPr>
        <p:spPr bwMode="auto">
          <a:xfrm>
            <a:off x="7548563" y="1811338"/>
            <a:ext cx="379412" cy="180975"/>
          </a:xfrm>
          <a:prstGeom prst="rect">
            <a:avLst/>
          </a:prstGeom>
          <a:solidFill>
            <a:srgbClr val="00CC00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18" name="Line 130"/>
          <p:cNvSpPr>
            <a:spLocks noChangeShapeType="1"/>
          </p:cNvSpPr>
          <p:nvPr/>
        </p:nvSpPr>
        <p:spPr bwMode="auto">
          <a:xfrm flipV="1">
            <a:off x="6780213" y="1511300"/>
            <a:ext cx="0" cy="46863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19" name="Line 131"/>
          <p:cNvSpPr>
            <a:spLocks noChangeShapeType="1"/>
          </p:cNvSpPr>
          <p:nvPr/>
        </p:nvSpPr>
        <p:spPr bwMode="auto">
          <a:xfrm flipV="1">
            <a:off x="7159625" y="1511300"/>
            <a:ext cx="0" cy="46863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20" name="Line 132"/>
          <p:cNvSpPr>
            <a:spLocks noChangeShapeType="1"/>
          </p:cNvSpPr>
          <p:nvPr/>
        </p:nvSpPr>
        <p:spPr bwMode="auto">
          <a:xfrm flipV="1">
            <a:off x="7548563" y="1511300"/>
            <a:ext cx="0" cy="46863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21" name="Line 133"/>
          <p:cNvSpPr>
            <a:spLocks noChangeShapeType="1"/>
          </p:cNvSpPr>
          <p:nvPr/>
        </p:nvSpPr>
        <p:spPr bwMode="auto">
          <a:xfrm flipV="1">
            <a:off x="7920038" y="1511300"/>
            <a:ext cx="0" cy="46863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22" name="Rectangle 134"/>
          <p:cNvSpPr>
            <a:spLocks noChangeArrowheads="1"/>
          </p:cNvSpPr>
          <p:nvPr/>
        </p:nvSpPr>
        <p:spPr bwMode="auto">
          <a:xfrm>
            <a:off x="7169150" y="1811338"/>
            <a:ext cx="379413" cy="180975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24" name="Rectangle 136"/>
          <p:cNvSpPr>
            <a:spLocks noChangeArrowheads="1"/>
          </p:cNvSpPr>
          <p:nvPr/>
        </p:nvSpPr>
        <p:spPr bwMode="auto">
          <a:xfrm>
            <a:off x="6770688" y="2959100"/>
            <a:ext cx="381000" cy="182563"/>
          </a:xfrm>
          <a:prstGeom prst="rect">
            <a:avLst/>
          </a:prstGeom>
          <a:solidFill>
            <a:srgbClr val="990033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25" name="Rectangle 137"/>
          <p:cNvSpPr>
            <a:spLocks noChangeArrowheads="1"/>
          </p:cNvSpPr>
          <p:nvPr/>
        </p:nvSpPr>
        <p:spPr bwMode="auto">
          <a:xfrm>
            <a:off x="7159625" y="2959100"/>
            <a:ext cx="381000" cy="182563"/>
          </a:xfrm>
          <a:prstGeom prst="rect">
            <a:avLst/>
          </a:prstGeom>
          <a:solidFill>
            <a:srgbClr val="FF66FF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26" name="Rectangle 138"/>
          <p:cNvSpPr>
            <a:spLocks noChangeArrowheads="1"/>
          </p:cNvSpPr>
          <p:nvPr/>
        </p:nvSpPr>
        <p:spPr bwMode="auto">
          <a:xfrm>
            <a:off x="7920038" y="2959100"/>
            <a:ext cx="379412" cy="182563"/>
          </a:xfrm>
          <a:prstGeom prst="rect">
            <a:avLst/>
          </a:prstGeom>
          <a:solidFill>
            <a:srgbClr val="00CC00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27" name="Rectangle 139"/>
          <p:cNvSpPr>
            <a:spLocks noChangeArrowheads="1"/>
          </p:cNvSpPr>
          <p:nvPr/>
        </p:nvSpPr>
        <p:spPr bwMode="auto">
          <a:xfrm>
            <a:off x="7540625" y="2959100"/>
            <a:ext cx="379413" cy="182563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28" name="Rectangle 140"/>
          <p:cNvSpPr>
            <a:spLocks noChangeArrowheads="1"/>
          </p:cNvSpPr>
          <p:nvPr/>
        </p:nvSpPr>
        <p:spPr bwMode="auto">
          <a:xfrm>
            <a:off x="7151688" y="4086225"/>
            <a:ext cx="379412" cy="180975"/>
          </a:xfrm>
          <a:prstGeom prst="rect">
            <a:avLst/>
          </a:prstGeom>
          <a:solidFill>
            <a:srgbClr val="990033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29" name="Rectangle 141"/>
          <p:cNvSpPr>
            <a:spLocks noChangeArrowheads="1"/>
          </p:cNvSpPr>
          <p:nvPr/>
        </p:nvSpPr>
        <p:spPr bwMode="auto">
          <a:xfrm>
            <a:off x="7540625" y="4086225"/>
            <a:ext cx="379413" cy="180975"/>
          </a:xfrm>
          <a:prstGeom prst="rect">
            <a:avLst/>
          </a:prstGeom>
          <a:solidFill>
            <a:srgbClr val="FF66FF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30" name="Rectangle 142"/>
          <p:cNvSpPr>
            <a:spLocks noChangeArrowheads="1"/>
          </p:cNvSpPr>
          <p:nvPr/>
        </p:nvSpPr>
        <p:spPr bwMode="auto">
          <a:xfrm>
            <a:off x="8299450" y="4086225"/>
            <a:ext cx="379413" cy="180975"/>
          </a:xfrm>
          <a:prstGeom prst="rect">
            <a:avLst/>
          </a:prstGeom>
          <a:solidFill>
            <a:srgbClr val="00CC00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31" name="Rectangle 143"/>
          <p:cNvSpPr>
            <a:spLocks noChangeArrowheads="1"/>
          </p:cNvSpPr>
          <p:nvPr/>
        </p:nvSpPr>
        <p:spPr bwMode="auto">
          <a:xfrm>
            <a:off x="7920038" y="4086225"/>
            <a:ext cx="379412" cy="180975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32" name="Rectangle 144"/>
          <p:cNvSpPr>
            <a:spLocks noChangeArrowheads="1"/>
          </p:cNvSpPr>
          <p:nvPr/>
        </p:nvSpPr>
        <p:spPr bwMode="auto">
          <a:xfrm>
            <a:off x="7540625" y="5197475"/>
            <a:ext cx="379413" cy="180975"/>
          </a:xfrm>
          <a:prstGeom prst="rect">
            <a:avLst/>
          </a:prstGeom>
          <a:solidFill>
            <a:srgbClr val="990033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33" name="Rectangle 145"/>
          <p:cNvSpPr>
            <a:spLocks noChangeArrowheads="1"/>
          </p:cNvSpPr>
          <p:nvPr/>
        </p:nvSpPr>
        <p:spPr bwMode="auto">
          <a:xfrm>
            <a:off x="7927975" y="5197475"/>
            <a:ext cx="381000" cy="180975"/>
          </a:xfrm>
          <a:prstGeom prst="rect">
            <a:avLst/>
          </a:prstGeom>
          <a:solidFill>
            <a:srgbClr val="FF66FF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34" name="Rectangle 146"/>
          <p:cNvSpPr>
            <a:spLocks noChangeArrowheads="1"/>
          </p:cNvSpPr>
          <p:nvPr/>
        </p:nvSpPr>
        <p:spPr bwMode="auto">
          <a:xfrm>
            <a:off x="8688388" y="5197475"/>
            <a:ext cx="379412" cy="180975"/>
          </a:xfrm>
          <a:prstGeom prst="rect">
            <a:avLst/>
          </a:prstGeom>
          <a:solidFill>
            <a:srgbClr val="00CC00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35" name="Rectangle 147"/>
          <p:cNvSpPr>
            <a:spLocks noChangeArrowheads="1"/>
          </p:cNvSpPr>
          <p:nvPr/>
        </p:nvSpPr>
        <p:spPr bwMode="auto">
          <a:xfrm>
            <a:off x="8308975" y="5197475"/>
            <a:ext cx="379413" cy="180975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38" name="Line 150"/>
          <p:cNvSpPr>
            <a:spLocks noChangeShapeType="1"/>
          </p:cNvSpPr>
          <p:nvPr/>
        </p:nvSpPr>
        <p:spPr bwMode="auto">
          <a:xfrm flipV="1">
            <a:off x="8305800" y="1511300"/>
            <a:ext cx="0" cy="46863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1639" name="Line 151"/>
          <p:cNvSpPr>
            <a:spLocks noChangeShapeType="1"/>
          </p:cNvSpPr>
          <p:nvPr/>
        </p:nvSpPr>
        <p:spPr bwMode="auto">
          <a:xfrm flipV="1">
            <a:off x="8686800" y="1511300"/>
            <a:ext cx="0" cy="468630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329428"/>
      </p:ext>
    </p:extLst>
  </p:cSld>
  <p:clrMapOvr>
    <a:masterClrMapping/>
  </p:clrMapOvr>
  <p:transition advTm="9629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649224" y="1595503"/>
            <a:ext cx="83484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Per </a:t>
            </a:r>
            <a:r>
              <a:rPr lang="it-IT" dirty="0"/>
              <a:t>convenzione, da </a:t>
            </a:r>
            <a:r>
              <a:rPr lang="it-IT" dirty="0" smtClean="0"/>
              <a:t>ora in </a:t>
            </a:r>
            <a:r>
              <a:rPr lang="it-IT" dirty="0"/>
              <a:t>avanti, i </a:t>
            </a:r>
            <a:r>
              <a:rPr lang="it-IT" dirty="0" smtClean="0"/>
              <a:t>tre latch verranno </a:t>
            </a:r>
            <a:r>
              <a:rPr lang="it-IT" dirty="0" err="1" smtClean="0"/>
              <a:t>ciamati</a:t>
            </a:r>
            <a:r>
              <a:rPr lang="it-IT" dirty="0" smtClean="0"/>
              <a:t> A</a:t>
            </a:r>
            <a:r>
              <a:rPr lang="it-IT" dirty="0"/>
              <a:t>, B e </a:t>
            </a:r>
            <a:r>
              <a:rPr lang="it-IT" dirty="0" smtClean="0"/>
              <a:t>C; A,B </a:t>
            </a:r>
            <a:r>
              <a:rPr lang="it-IT" dirty="0"/>
              <a:t>e </a:t>
            </a:r>
            <a:r>
              <a:rPr lang="it-IT" dirty="0" smtClean="0"/>
              <a:t>C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Verranno visti come </a:t>
            </a:r>
            <a:r>
              <a:rPr lang="it-IT" dirty="0"/>
              <a:t>se </a:t>
            </a:r>
            <a:r>
              <a:rPr lang="it-IT" dirty="0" smtClean="0"/>
              <a:t>fossero dei </a:t>
            </a:r>
            <a:r>
              <a:rPr lang="it-IT" dirty="0"/>
              <a:t>registri;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Per capire come questi tre registri possono migliorare le prestazioni di </a:t>
            </a:r>
            <a:r>
              <a:rPr lang="it-IT" dirty="0"/>
              <a:t>Mic2, </a:t>
            </a:r>
            <a:r>
              <a:rPr lang="it-IT" dirty="0" smtClean="0"/>
              <a:t>consideriamo la </a:t>
            </a:r>
            <a:r>
              <a:rPr lang="it-IT" dirty="0" err="1" smtClean="0"/>
              <a:t>microcodifica</a:t>
            </a:r>
            <a:r>
              <a:rPr lang="it-IT" dirty="0" smtClean="0"/>
              <a:t> della istruzione IJVM </a:t>
            </a:r>
            <a:r>
              <a:rPr lang="it-IT" dirty="0"/>
              <a:t>Swap: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872" y="2911793"/>
            <a:ext cx="5486400" cy="1400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209800" y="856486"/>
            <a:ext cx="4762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393192" y="4444504"/>
            <a:ext cx="86045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dirty="0" smtClean="0"/>
              <a:t>Il </a:t>
            </a:r>
            <a:r>
              <a:rPr lang="it-IT" b="1" dirty="0"/>
              <a:t>data </a:t>
            </a:r>
            <a:r>
              <a:rPr lang="it-IT" b="1" dirty="0" err="1" smtClean="0"/>
              <a:t>path</a:t>
            </a:r>
            <a:r>
              <a:rPr lang="it-IT" b="1" dirty="0" smtClean="0"/>
              <a:t> richiede ora 3 cicli per </a:t>
            </a:r>
            <a:r>
              <a:rPr lang="it-IT" b="1" dirty="0"/>
              <a:t>funzionare: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Uno per </a:t>
            </a:r>
            <a:r>
              <a:rPr lang="en-US" dirty="0" err="1" smtClean="0"/>
              <a:t>caricare</a:t>
            </a:r>
            <a:r>
              <a:rPr lang="en-US" dirty="0" smtClean="0"/>
              <a:t> A </a:t>
            </a:r>
            <a:r>
              <a:rPr lang="en-US" dirty="0"/>
              <a:t>e B,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Uno per </a:t>
            </a:r>
            <a:r>
              <a:rPr lang="en-US" dirty="0" err="1" smtClean="0"/>
              <a:t>mettere</a:t>
            </a:r>
            <a:r>
              <a:rPr lang="en-US" dirty="0" smtClean="0"/>
              <a:t> in </a:t>
            </a:r>
            <a:r>
              <a:rPr lang="en-US" dirty="0" err="1" smtClean="0"/>
              <a:t>atto</a:t>
            </a:r>
            <a:r>
              <a:rPr lang="en-US" dirty="0" smtClean="0"/>
              <a:t> </a:t>
            </a:r>
            <a:r>
              <a:rPr lang="en-US" dirty="0" err="1" smtClean="0"/>
              <a:t>l'operazione</a:t>
            </a:r>
            <a:r>
              <a:rPr lang="en-US" dirty="0" smtClean="0"/>
              <a:t> </a:t>
            </a:r>
            <a:r>
              <a:rPr lang="en-US" dirty="0" err="1" smtClean="0"/>
              <a:t>richiesta</a:t>
            </a:r>
            <a:r>
              <a:rPr lang="en-US" dirty="0" smtClean="0"/>
              <a:t> </a:t>
            </a:r>
            <a:r>
              <a:rPr lang="en-US" dirty="0" err="1" smtClean="0"/>
              <a:t>sull’ALU</a:t>
            </a:r>
            <a:r>
              <a:rPr lang="en-US" dirty="0" smtClean="0"/>
              <a:t> &amp; shifter e </a:t>
            </a:r>
            <a:r>
              <a:rPr lang="en-US" dirty="0" err="1" smtClean="0"/>
              <a:t>caricare</a:t>
            </a:r>
            <a:r>
              <a:rPr lang="en-US" dirty="0" smtClean="0"/>
              <a:t> C</a:t>
            </a:r>
            <a:r>
              <a:rPr lang="en-US" dirty="0"/>
              <a:t>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Uno per </a:t>
            </a:r>
            <a:r>
              <a:rPr lang="en-US" dirty="0" err="1" smtClean="0"/>
              <a:t>scrivere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sui </a:t>
            </a:r>
            <a:r>
              <a:rPr lang="en-US" dirty="0" err="1"/>
              <a:t>registri</a:t>
            </a:r>
            <a:r>
              <a:rPr lang="en-US" dirty="0"/>
              <a:t>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Ciascuna</a:t>
            </a:r>
            <a:r>
              <a:rPr lang="en-US" dirty="0" smtClean="0"/>
              <a:t> di </a:t>
            </a:r>
            <a:r>
              <a:rPr lang="en-US" dirty="0" err="1" smtClean="0"/>
              <a:t>queste</a:t>
            </a:r>
            <a:r>
              <a:rPr lang="en-US" dirty="0" smtClean="0"/>
              <a:t> </a:t>
            </a:r>
            <a:r>
              <a:rPr lang="en-US" dirty="0" err="1" smtClean="0"/>
              <a:t>fasi</a:t>
            </a:r>
            <a:r>
              <a:rPr lang="en-US" dirty="0" smtClean="0"/>
              <a:t> </a:t>
            </a:r>
            <a:r>
              <a:rPr lang="en-US" dirty="0" err="1" smtClean="0"/>
              <a:t>prende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nome</a:t>
            </a:r>
            <a:r>
              <a:rPr lang="en-US" dirty="0" smtClean="0"/>
              <a:t> di </a:t>
            </a:r>
            <a:r>
              <a:rPr lang="en-US" i="1" dirty="0" err="1"/>
              <a:t>microstep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96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474"/>
    </mc:Choice>
    <mc:Fallback xmlns="">
      <p:transition spd="slow" advTm="168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2343538" y="823104"/>
            <a:ext cx="384444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b="1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399691" y="1414822"/>
            <a:ext cx="8269856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it-IT" dirty="0" smtClean="0">
                <a:latin typeface="Arial" panose="020B0604020202020204" pitchFamily="34" charset="0"/>
              </a:rPr>
              <a:t>Intuizione: Potremmo risparmiare dei cicli di clock… Come?</a:t>
            </a:r>
            <a:endParaRPr lang="it-IT" dirty="0">
              <a:latin typeface="Arial" panose="020B0604020202020204" pitchFamily="34" charset="0"/>
            </a:endParaRPr>
          </a:p>
          <a:p>
            <a:pPr marL="342900" indent="-342900">
              <a:buFontTx/>
              <a:buChar char="-"/>
              <a:defRPr/>
            </a:pPr>
            <a:r>
              <a:rPr lang="it-IT" dirty="0" smtClean="0">
                <a:latin typeface="Arial" panose="020B0604020202020204" pitchFamily="34" charset="0"/>
              </a:rPr>
              <a:t>Potremmo anticipare </a:t>
            </a:r>
            <a:r>
              <a:rPr lang="it-IT" dirty="0">
                <a:latin typeface="Arial" panose="020B0604020202020204" pitchFamily="34" charset="0"/>
              </a:rPr>
              <a:t>l’operazione di </a:t>
            </a:r>
            <a:r>
              <a:rPr lang="it-IT" dirty="0" err="1">
                <a:latin typeface="Arial" panose="020B0604020202020204" pitchFamily="34" charset="0"/>
              </a:rPr>
              <a:t>fetch</a:t>
            </a:r>
            <a:r>
              <a:rPr lang="it-IT" dirty="0">
                <a:latin typeface="Arial" panose="020B0604020202020204" pitchFamily="34" charset="0"/>
              </a:rPr>
              <a:t> e </a:t>
            </a:r>
            <a:r>
              <a:rPr lang="it-IT" dirty="0" err="1">
                <a:latin typeface="Arial" panose="020B0604020202020204" pitchFamily="34" charset="0"/>
              </a:rPr>
              <a:t>decode</a:t>
            </a:r>
            <a:r>
              <a:rPr lang="it-IT" dirty="0">
                <a:latin typeface="Arial" panose="020B0604020202020204" pitchFamily="34" charset="0"/>
              </a:rPr>
              <a:t> del Main1 nella sequenza dell’istruzione precedente </a:t>
            </a:r>
            <a:endParaRPr lang="it-IT" dirty="0" smtClean="0">
              <a:latin typeface="Arial" panose="020B0604020202020204" pitchFamily="34" charset="0"/>
            </a:endParaRPr>
          </a:p>
          <a:p>
            <a:pPr marL="800100" lvl="1" indent="-342900">
              <a:buFontTx/>
              <a:buChar char="-"/>
              <a:defRPr/>
            </a:pPr>
            <a:r>
              <a:rPr lang="it-IT" dirty="0" smtClean="0">
                <a:latin typeface="Arial" panose="020B0604020202020204" pitchFamily="34" charset="0"/>
              </a:rPr>
              <a:t>Questo non è sempre possibile </a:t>
            </a:r>
          </a:p>
          <a:p>
            <a:pPr marL="342900" indent="-342900">
              <a:buFontTx/>
              <a:buChar char="-"/>
              <a:defRPr/>
            </a:pPr>
            <a:r>
              <a:rPr lang="it-IT" dirty="0" smtClean="0">
                <a:latin typeface="Arial" panose="020B0604020202020204" pitchFamily="34" charset="0"/>
              </a:rPr>
              <a:t>Potremmo evitare </a:t>
            </a:r>
            <a:r>
              <a:rPr lang="it-IT" dirty="0">
                <a:latin typeface="Arial" panose="020B0604020202020204" pitchFamily="34" charset="0"/>
              </a:rPr>
              <a:t>il passaggio forzato di un operando nel registro H </a:t>
            </a:r>
            <a:endParaRPr lang="it-IT" dirty="0" smtClean="0">
              <a:latin typeface="Arial" panose="020B0604020202020204" pitchFamily="34" charset="0"/>
            </a:endParaRPr>
          </a:p>
          <a:p>
            <a:pPr marL="800100" lvl="1" indent="-342900">
              <a:buFontTx/>
              <a:buChar char="-"/>
              <a:defRPr/>
            </a:pPr>
            <a:r>
              <a:rPr lang="it-IT" dirty="0" smtClean="0">
                <a:latin typeface="Arial" panose="020B0604020202020204" pitchFamily="34" charset="0"/>
              </a:rPr>
              <a:t>Questo richiede </a:t>
            </a:r>
            <a:r>
              <a:rPr lang="it-IT" dirty="0">
                <a:latin typeface="Arial" panose="020B0604020202020204" pitchFamily="34" charset="0"/>
              </a:rPr>
              <a:t>di </a:t>
            </a:r>
            <a:r>
              <a:rPr lang="it-IT" dirty="0">
                <a:solidFill>
                  <a:srgbClr val="FF0000"/>
                </a:solidFill>
                <a:latin typeface="Arial" panose="020B0604020202020204" pitchFamily="34" charset="0"/>
              </a:rPr>
              <a:t>aggiungere un bus </a:t>
            </a:r>
            <a:r>
              <a:rPr lang="it-IT" dirty="0" smtClean="0">
                <a:solidFill>
                  <a:srgbClr val="FF0000"/>
                </a:solidFill>
                <a:latin typeface="Arial" panose="020B0604020202020204" pitchFamily="34" charset="0"/>
              </a:rPr>
              <a:t>completo</a:t>
            </a:r>
            <a:endParaRPr lang="it-IT" dirty="0">
              <a:latin typeface="Arial" panose="020B0604020202020204" pitchFamily="34" charset="0"/>
            </a:endParaRPr>
          </a:p>
          <a:p>
            <a:pPr marL="342900" indent="-342900">
              <a:buFontTx/>
              <a:buChar char="-"/>
              <a:defRPr/>
            </a:pPr>
            <a:r>
              <a:rPr lang="it-IT" dirty="0" smtClean="0">
                <a:latin typeface="Arial" panose="020B0604020202020204" pitchFamily="34" charset="0"/>
              </a:rPr>
              <a:t>Potremmo far </a:t>
            </a:r>
            <a:r>
              <a:rPr lang="it-IT" dirty="0">
                <a:latin typeface="Arial" panose="020B0604020202020204" pitchFamily="34" charset="0"/>
              </a:rPr>
              <a:t>gestire ad un componente dedicato il </a:t>
            </a:r>
            <a:r>
              <a:rPr lang="it-IT" dirty="0" err="1">
                <a:latin typeface="Arial" panose="020B0604020202020204" pitchFamily="34" charset="0"/>
              </a:rPr>
              <a:t>fetch</a:t>
            </a:r>
            <a:r>
              <a:rPr lang="it-IT" dirty="0">
                <a:latin typeface="Arial" panose="020B0604020202020204" pitchFamily="34" charset="0"/>
              </a:rPr>
              <a:t> (anticipato) dei byte che compongono le istruzioni </a:t>
            </a:r>
            <a:endParaRPr lang="it-IT" dirty="0" smtClean="0">
              <a:latin typeface="Arial" panose="020B0604020202020204" pitchFamily="34" charset="0"/>
            </a:endParaRPr>
          </a:p>
          <a:p>
            <a:pPr marL="800100" lvl="1" indent="-342900">
              <a:buFontTx/>
              <a:buChar char="-"/>
              <a:defRPr/>
            </a:pPr>
            <a:r>
              <a:rPr lang="it-IT" dirty="0" smtClean="0">
                <a:latin typeface="Arial" panose="020B0604020202020204" pitchFamily="34" charset="0"/>
              </a:rPr>
              <a:t>richiede </a:t>
            </a:r>
            <a:r>
              <a:rPr lang="it-IT" dirty="0">
                <a:solidFill>
                  <a:srgbClr val="FF0000"/>
                </a:solidFill>
                <a:latin typeface="Arial" panose="020B0604020202020204" pitchFamily="34" charset="0"/>
              </a:rPr>
              <a:t>l’aggiunta di un nuovo componente </a:t>
            </a:r>
            <a:r>
              <a:rPr lang="it-IT" dirty="0" smtClean="0">
                <a:latin typeface="Arial" panose="020B0604020202020204" pitchFamily="34" charset="0"/>
              </a:rPr>
              <a:t>nell’architettura</a:t>
            </a:r>
            <a:endParaRPr lang="it-IT" dirty="0">
              <a:latin typeface="Arial" panose="020B0604020202020204" pitchFamily="34" charset="0"/>
            </a:endParaRPr>
          </a:p>
          <a:p>
            <a:pPr>
              <a:defRPr/>
            </a:pPr>
            <a:endParaRPr lang="it-IT" dirty="0">
              <a:latin typeface="Arial" panose="020B0604020202020204" pitchFamily="34" charset="0"/>
            </a:endParaRPr>
          </a:p>
          <a:p>
            <a:pPr algn="ctr">
              <a:defRPr/>
            </a:pPr>
            <a:r>
              <a:rPr lang="it-IT" sz="2800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r>
              <a:rPr lang="it-IT" sz="2800" dirty="0">
                <a:solidFill>
                  <a:srgbClr val="FF000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 </a:t>
            </a:r>
            <a:r>
              <a:rPr lang="it-IT" sz="2800" dirty="0">
                <a:solidFill>
                  <a:srgbClr val="FF0000"/>
                </a:solidFill>
                <a:latin typeface="Arial" panose="020B0604020202020204" pitchFamily="34" charset="0"/>
              </a:rPr>
              <a:t>MIC2</a:t>
            </a:r>
          </a:p>
          <a:p>
            <a:pPr algn="just">
              <a:defRPr/>
            </a:pPr>
            <a:r>
              <a:rPr lang="it-IT" sz="2400" dirty="0">
                <a:solidFill>
                  <a:srgbClr val="000099"/>
                </a:solidFill>
                <a:latin typeface="Arial" panose="020B0604020202020204" pitchFamily="34" charset="0"/>
              </a:rPr>
              <a:t>La nuova architettura supporta lo stesso linguaggio macchina (IJVM) ma ha caratteristiche diverse (anche le microistruzioni saranno diverse)</a:t>
            </a:r>
          </a:p>
          <a:p>
            <a:pPr marL="342900" indent="-342900">
              <a:buFontTx/>
              <a:buChar char="-"/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20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911"/>
    </mc:Choice>
    <mc:Fallback xmlns="">
      <p:transition spd="slow" advTm="79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9" name="Text Box 3"/>
          <p:cNvSpPr txBox="1">
            <a:spLocks noChangeArrowheads="1"/>
          </p:cNvSpPr>
          <p:nvPr/>
        </p:nvSpPr>
        <p:spPr bwMode="auto">
          <a:xfrm>
            <a:off x="81891" y="1249362"/>
            <a:ext cx="6347572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Modificare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data path in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modo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da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avere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due bus, A e B,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entrambi</a:t>
            </a:r>
            <a:endParaRPr lang="en-GB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accessibili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da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tutti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i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registri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en-GB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mentre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 Mic-1 A e’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accessibile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solo da 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H</a:t>
            </a:r>
            <a:endParaRPr lang="en-GB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endParaRPr lang="en-GB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8420" name="Text Box 4"/>
          <p:cNvSpPr txBox="1">
            <a:spLocks noChangeArrowheads="1"/>
          </p:cNvSpPr>
          <p:nvPr/>
        </p:nvSpPr>
        <p:spPr bwMode="auto">
          <a:xfrm>
            <a:off x="2218022" y="838829"/>
            <a:ext cx="4762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8196" name="Picture 5" descr="Mic2Bu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1524000"/>
            <a:ext cx="2216150" cy="463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88484" name="Group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455060"/>
              </p:ext>
            </p:extLst>
          </p:nvPr>
        </p:nvGraphicFramePr>
        <p:xfrm>
          <a:off x="636872" y="2346960"/>
          <a:ext cx="3962400" cy="1645920"/>
        </p:xfrm>
        <a:graphic>
          <a:graphicData uri="http://schemas.openxmlformats.org/drawingml/2006/table">
            <a:tbl>
              <a:tblPr/>
              <a:tblGrid>
                <a:gridCol w="1345925"/>
                <a:gridCol w="2616475"/>
              </a:tblGrid>
              <a:tr h="23999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iload1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H = LV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4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iload2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33CC"/>
                          </a:solidFill>
                          <a:effectLst/>
                          <a:latin typeface="Arial" charset="0"/>
                        </a:rPr>
                        <a:t>MBRU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+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H</a:t>
                      </a: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rd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4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iload3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SP+1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4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iload4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r>
                        <a:rPr kumimoji="0" lang="en-GB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</a:t>
                      </a:r>
                      <a:r>
                        <a:rPr kumimoji="0" lang="en-GB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wr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4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iload5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MDR; goto Main1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347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FFCC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(MBR)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88487" name="Group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4180316"/>
              </p:ext>
            </p:extLst>
          </p:nvPr>
        </p:nvGraphicFramePr>
        <p:xfrm>
          <a:off x="854015" y="4491488"/>
          <a:ext cx="3489385" cy="1402740"/>
        </p:xfrm>
        <a:graphic>
          <a:graphicData uri="http://schemas.openxmlformats.org/drawingml/2006/table">
            <a:tbl>
              <a:tblPr/>
              <a:tblGrid>
                <a:gridCol w="1123093"/>
                <a:gridCol w="2366292"/>
              </a:tblGrid>
              <a:tr h="24999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iload1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</a:endParaRP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fetch;</a:t>
                      </a: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471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iload2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33CC"/>
                          </a:solidFill>
                          <a:effectLst/>
                          <a:latin typeface="Arial" charset="0"/>
                        </a:rPr>
                        <a:t>MBRU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+</a:t>
                      </a:r>
                      <a:r>
                        <a:rPr kumimoji="0" lang="en-GB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LV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</a:t>
                      </a:r>
                      <a:r>
                        <a:rPr kumimoji="0" lang="it-IT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rd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471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iload3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MAR = SP = SP+1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447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iload4</a:t>
                      </a:r>
                      <a:endParaRPr kumimoji="0" lang="en-GB" sz="1200" b="1" i="1" u="none" strike="noStrike" cap="none" normalizeH="0" baseline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TOS = MDR</a:t>
                      </a: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;wr;goto Main1</a:t>
                      </a: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471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2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/>
                          <a:latin typeface="Arial" charset="0"/>
                        </a:rPr>
                        <a:t>Main1</a:t>
                      </a: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PC = PC+1; </a:t>
                      </a:r>
                      <a:r>
                        <a:rPr kumimoji="0" lang="it-IT" sz="12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fetch</a:t>
                      </a:r>
                      <a:r>
                        <a:rPr kumimoji="0" lang="it-IT" sz="1200" b="1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Arial" charset="0"/>
                        </a:rPr>
                        <a:t>; goto (MBR)</a:t>
                      </a:r>
                      <a:endParaRPr kumimoji="0" lang="en-GB" sz="1200" b="1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charset="0"/>
                      </a:endParaRP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8481" name="Line 65"/>
          <p:cNvSpPr>
            <a:spLocks noChangeShapeType="1"/>
          </p:cNvSpPr>
          <p:nvPr/>
        </p:nvSpPr>
        <p:spPr bwMode="auto">
          <a:xfrm>
            <a:off x="7556500" y="1905000"/>
            <a:ext cx="0" cy="3429000"/>
          </a:xfrm>
          <a:prstGeom prst="line">
            <a:avLst/>
          </a:prstGeom>
          <a:noFill/>
          <a:ln w="38100">
            <a:solidFill>
              <a:srgbClr val="FFCC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8482" name="Line 66"/>
          <p:cNvSpPr>
            <a:spLocks noChangeShapeType="1"/>
          </p:cNvSpPr>
          <p:nvPr/>
        </p:nvSpPr>
        <p:spPr bwMode="auto">
          <a:xfrm>
            <a:off x="8077200" y="1930400"/>
            <a:ext cx="0" cy="3403600"/>
          </a:xfrm>
          <a:prstGeom prst="line">
            <a:avLst/>
          </a:prstGeom>
          <a:noFill/>
          <a:ln w="38100">
            <a:solidFill>
              <a:srgbClr val="FF33CC"/>
            </a:solidFill>
            <a:round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8486" name="Text Box 70"/>
          <p:cNvSpPr txBox="1">
            <a:spLocks noChangeArrowheads="1"/>
          </p:cNvSpPr>
          <p:nvPr/>
        </p:nvSpPr>
        <p:spPr bwMode="auto">
          <a:xfrm>
            <a:off x="81891" y="5931228"/>
            <a:ext cx="6706217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Non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abbiamo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aumentato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o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diminuito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percorso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dell’istruzione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ma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terzo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bus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aggiunto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ha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ridotto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comunque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tempo di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esecuzione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serve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una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seconda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tecnica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per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ridurre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il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sz="1400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percorso</a:t>
            </a:r>
            <a:r>
              <a:rPr lang="en-GB" sz="1400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  </a:t>
            </a:r>
            <a:endParaRPr lang="it-IT" sz="1400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05187"/>
      </p:ext>
    </p:extLst>
  </p:cSld>
  <p:clrMapOvr>
    <a:masterClrMapping/>
  </p:clrMapOvr>
  <p:transition advTm="1707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Rettangolo 2"/>
          <p:cNvSpPr/>
          <p:nvPr/>
        </p:nvSpPr>
        <p:spPr>
          <a:xfrm>
            <a:off x="353682" y="1511899"/>
            <a:ext cx="799668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Come </a:t>
            </a:r>
            <a:r>
              <a:rPr lang="it-IT" dirty="0"/>
              <a:t>possiamo </a:t>
            </a:r>
            <a:r>
              <a:rPr lang="it-IT" b="1" dirty="0"/>
              <a:t>ridurre il carico </a:t>
            </a:r>
            <a:r>
              <a:rPr lang="it-IT" dirty="0"/>
              <a:t>dell’ALU?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Aggiungere</a:t>
            </a:r>
            <a:r>
              <a:rPr lang="en-US" dirty="0" smtClean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seconda</a:t>
            </a:r>
            <a:r>
              <a:rPr lang="en-US" dirty="0"/>
              <a:t> ALU;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it-IT" dirty="0" smtClean="0"/>
              <a:t>Ricordiamoci </a:t>
            </a:r>
            <a:r>
              <a:rPr lang="it-IT" dirty="0"/>
              <a:t>che talvolta l’ALU è usata solamente per fare un </a:t>
            </a:r>
            <a:r>
              <a:rPr lang="it-IT" b="1" dirty="0"/>
              <a:t>«copia e incolla» del valore di un registro </a:t>
            </a:r>
            <a:r>
              <a:rPr lang="it-IT" b="1" dirty="0" smtClean="0"/>
              <a:t/>
            </a:r>
            <a:br>
              <a:rPr lang="it-IT" b="1" dirty="0" smtClean="0"/>
            </a:br>
            <a:r>
              <a:rPr lang="it-IT" dirty="0" smtClean="0"/>
              <a:t>(</a:t>
            </a:r>
            <a:r>
              <a:rPr lang="it-IT" dirty="0"/>
              <a:t>senza che vengano effettuate delle operazioni logico-aritmetiche) in H;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Si </a:t>
            </a:r>
            <a:r>
              <a:rPr lang="it-IT" dirty="0"/>
              <a:t>potrebbe cambiare il data </a:t>
            </a:r>
            <a:r>
              <a:rPr lang="it-IT" dirty="0" err="1" smtClean="0"/>
              <a:t>path</a:t>
            </a:r>
            <a:r>
              <a:rPr lang="it-IT" dirty="0" smtClean="0"/>
              <a:t> con percorsi che non passino per l’ALU</a:t>
            </a:r>
            <a:br>
              <a:rPr lang="it-IT" dirty="0" smtClean="0"/>
            </a:br>
            <a:r>
              <a:rPr lang="it-IT" dirty="0" smtClean="0"/>
              <a:t>(TOS &lt;-&gt; MDR);</a:t>
            </a: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Oppure </a:t>
            </a:r>
            <a:r>
              <a:rPr lang="it-IT" dirty="0"/>
              <a:t>inventare un </a:t>
            </a:r>
            <a:r>
              <a:rPr lang="it-IT" b="1" dirty="0"/>
              <a:t>nuovo </a:t>
            </a:r>
            <a:r>
              <a:rPr lang="it-IT" b="1" dirty="0" smtClean="0"/>
              <a:t>componente </a:t>
            </a:r>
            <a:r>
              <a:rPr lang="it-IT" dirty="0" smtClean="0"/>
              <a:t>che </a:t>
            </a:r>
            <a:r>
              <a:rPr lang="it-IT" dirty="0"/>
              <a:t>sia in grado di realizzare l’operazione di </a:t>
            </a:r>
            <a:r>
              <a:rPr lang="it-IT" b="1" dirty="0" err="1" smtClean="0"/>
              <a:t>fetch</a:t>
            </a:r>
            <a:r>
              <a:rPr lang="it-IT" b="1" dirty="0" smtClean="0"/>
              <a:t> </a:t>
            </a:r>
            <a:r>
              <a:rPr lang="it-IT" dirty="0" smtClean="0"/>
              <a:t>e </a:t>
            </a:r>
            <a:r>
              <a:rPr lang="it-IT" dirty="0"/>
              <a:t>conseguente elaborazione delle </a:t>
            </a:r>
            <a:r>
              <a:rPr lang="it-IT" dirty="0" smtClean="0"/>
              <a:t>istruzioni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it-IT" dirty="0" smtClean="0"/>
              <a:t>Questa </a:t>
            </a:r>
            <a:r>
              <a:rPr lang="it-IT" dirty="0"/>
              <a:t>unità ha bisogno di un </a:t>
            </a:r>
            <a:r>
              <a:rPr lang="it-IT" b="1" i="1" dirty="0" err="1" smtClean="0"/>
              <a:t>incrementer</a:t>
            </a:r>
            <a:r>
              <a:rPr lang="it-IT" b="1" i="1" dirty="0" smtClean="0"/>
              <a:t/>
            </a:r>
            <a:br>
              <a:rPr lang="it-IT" b="1" i="1" dirty="0" smtClean="0"/>
            </a:br>
            <a:r>
              <a:rPr lang="it-IT" dirty="0" smtClean="0"/>
              <a:t>(</a:t>
            </a:r>
            <a:r>
              <a:rPr lang="it-IT" dirty="0"/>
              <a:t>in sostanza qualcosa di più semplice un </a:t>
            </a:r>
            <a:r>
              <a:rPr lang="it-IT" i="1" dirty="0"/>
              <a:t>full-</a:t>
            </a:r>
            <a:r>
              <a:rPr lang="it-IT" i="1" dirty="0" err="1"/>
              <a:t>adder</a:t>
            </a:r>
            <a:r>
              <a:rPr lang="it-IT" dirty="0"/>
              <a:t>) 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2532199" y="838829"/>
            <a:ext cx="413414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IFU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58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296"/>
    </mc:Choice>
    <mc:Fallback xmlns="">
      <p:transition spd="slow" advTm="45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2532199" y="838829"/>
            <a:ext cx="413414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IFU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616" y="3000208"/>
            <a:ext cx="5915384" cy="3751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ttangolo 5"/>
          <p:cNvSpPr/>
          <p:nvPr/>
        </p:nvSpPr>
        <p:spPr>
          <a:xfrm>
            <a:off x="138023" y="1264964"/>
            <a:ext cx="900597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Che </a:t>
            </a:r>
            <a:r>
              <a:rPr lang="it-IT" dirty="0"/>
              <a:t>cosa dovrebbe fare questa nuova unità (nome provvisorio: </a:t>
            </a:r>
            <a:r>
              <a:rPr lang="it-IT" b="1" dirty="0"/>
              <a:t>FETCH UNIT</a:t>
            </a:r>
            <a:r>
              <a:rPr lang="it-IT" dirty="0"/>
              <a:t>)?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Per </a:t>
            </a:r>
            <a:r>
              <a:rPr lang="it-IT" dirty="0"/>
              <a:t>cominciare, </a:t>
            </a:r>
            <a:r>
              <a:rPr lang="it-IT" b="1" dirty="0" smtClean="0"/>
              <a:t>interpretare ogni op-code</a:t>
            </a:r>
            <a:r>
              <a:rPr lang="it-IT" dirty="0"/>
              <a:t>, </a:t>
            </a:r>
            <a:r>
              <a:rPr lang="it-IT" dirty="0" smtClean="0"/>
              <a:t>determinando i parametri richiesti per </a:t>
            </a:r>
            <a:r>
              <a:rPr lang="it-IT" dirty="0"/>
              <a:t>poi </a:t>
            </a:r>
            <a:r>
              <a:rPr lang="it-IT" dirty="0" smtClean="0"/>
              <a:t>metterli in </a:t>
            </a:r>
            <a:r>
              <a:rPr lang="it-IT" dirty="0"/>
              <a:t>un </a:t>
            </a:r>
            <a:r>
              <a:rPr lang="it-IT" dirty="0" smtClean="0"/>
              <a:t>registro di </a:t>
            </a:r>
            <a:r>
              <a:rPr lang="it-IT" dirty="0"/>
              <a:t>modo </a:t>
            </a:r>
            <a:r>
              <a:rPr lang="it-IT" dirty="0" smtClean="0"/>
              <a:t>che l’istruzione possa essere eseguita</a:t>
            </a:r>
            <a:r>
              <a:rPr lang="it-IT" dirty="0"/>
              <a:t>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it-IT" dirty="0" smtClean="0"/>
              <a:t>Si </a:t>
            </a:r>
            <a:r>
              <a:rPr lang="it-IT" dirty="0"/>
              <a:t>potrebbe poi fare in modo che </a:t>
            </a:r>
            <a:r>
              <a:rPr lang="it-IT" b="1" dirty="0"/>
              <a:t>tutti i campi da 8 e 16 bit siano più facilmente disponibili</a:t>
            </a: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b="1" dirty="0" smtClean="0"/>
              <a:t>I </a:t>
            </a:r>
            <a:r>
              <a:rPr lang="it-IT" b="1" dirty="0"/>
              <a:t>campi da 8 bit sono, </a:t>
            </a:r>
            <a:r>
              <a:rPr lang="it-IT" b="1" dirty="0" smtClean="0"/>
              <a:t>ad </a:t>
            </a:r>
            <a:r>
              <a:rPr lang="it-IT" b="1" dirty="0"/>
              <a:t>esempio, </a:t>
            </a:r>
            <a:r>
              <a:rPr lang="it-IT" b="1" dirty="0" smtClean="0"/>
              <a:t/>
            </a:r>
            <a:br>
              <a:rPr lang="it-IT" b="1" dirty="0" smtClean="0"/>
            </a:br>
            <a:r>
              <a:rPr lang="it-IT" b="1" dirty="0" smtClean="0"/>
              <a:t>il </a:t>
            </a:r>
            <a:r>
              <a:rPr lang="it-IT" b="1" i="1" dirty="0" err="1" smtClean="0"/>
              <a:t>varnum</a:t>
            </a:r>
            <a:r>
              <a:rPr lang="it-IT" b="1" i="1" dirty="0" smtClean="0"/>
              <a:t> </a:t>
            </a:r>
            <a:r>
              <a:rPr lang="it-IT" b="1" dirty="0" smtClean="0"/>
              <a:t>usato </a:t>
            </a:r>
            <a:r>
              <a:rPr lang="it-IT" b="1" dirty="0"/>
              <a:t>da ILOAD, ecc.</a:t>
            </a: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b="1" dirty="0" smtClean="0"/>
              <a:t>Chi </a:t>
            </a:r>
            <a:r>
              <a:rPr lang="it-IT" b="1" dirty="0"/>
              <a:t>usa campi da 16 bit?</a:t>
            </a:r>
            <a:endParaRPr lang="it-IT" dirty="0"/>
          </a:p>
          <a:p>
            <a:pPr marL="285750" indent="-285750">
              <a:buFont typeface="Arial" pitchFamily="34" charset="0"/>
              <a:buChar char="•"/>
            </a:pPr>
            <a:r>
              <a:rPr lang="it-IT" b="1" dirty="0" smtClean="0"/>
              <a:t>Per </a:t>
            </a:r>
            <a:r>
              <a:rPr lang="it-IT" b="1" dirty="0"/>
              <a:t>esempio, LDC_W </a:t>
            </a:r>
            <a:r>
              <a:rPr lang="it-IT" b="1" i="1" dirty="0" err="1"/>
              <a:t>nome</a:t>
            </a:r>
            <a:r>
              <a:rPr lang="it-IT" b="1" dirty="0" err="1"/>
              <a:t>_</a:t>
            </a:r>
            <a:r>
              <a:rPr lang="it-IT" b="1" i="1" dirty="0" err="1"/>
              <a:t>costante</a:t>
            </a:r>
            <a:r>
              <a:rPr lang="it-IT" b="1" dirty="0"/>
              <a:t>, </a:t>
            </a:r>
            <a:r>
              <a:rPr lang="it-IT" b="1" dirty="0" smtClean="0"/>
              <a:t/>
            </a:r>
            <a:br>
              <a:rPr lang="it-IT" b="1" dirty="0" smtClean="0"/>
            </a:br>
            <a:r>
              <a:rPr lang="it-IT" b="1" dirty="0" smtClean="0"/>
              <a:t>dove </a:t>
            </a:r>
            <a:r>
              <a:rPr lang="it-IT" b="1" i="1" dirty="0" err="1" smtClean="0"/>
              <a:t>nome_costante</a:t>
            </a:r>
            <a:r>
              <a:rPr lang="it-IT" b="1" i="1" dirty="0" smtClean="0"/>
              <a:t> </a:t>
            </a:r>
            <a:r>
              <a:rPr lang="it-IT" b="1" dirty="0" smtClean="0"/>
              <a:t>rappresenta </a:t>
            </a:r>
            <a:br>
              <a:rPr lang="it-IT" b="1" dirty="0" smtClean="0"/>
            </a:br>
            <a:r>
              <a:rPr lang="it-IT" b="1" dirty="0" smtClean="0"/>
              <a:t>un </a:t>
            </a:r>
            <a:r>
              <a:rPr lang="it-IT" b="1" dirty="0"/>
              <a:t>offset a 16 bit</a:t>
            </a:r>
            <a:endParaRPr lang="it-IT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1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76"/>
    </mc:Choice>
    <mc:Fallback xmlns="">
      <p:transition spd="slow" advTm="38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2532199" y="838829"/>
            <a:ext cx="413414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r>
              <a:rPr lang="en-GB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IFU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81" y="1545026"/>
            <a:ext cx="3925851" cy="456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ttangolo 4"/>
          <p:cNvSpPr/>
          <p:nvPr/>
        </p:nvSpPr>
        <p:spPr>
          <a:xfrm>
            <a:off x="4028534" y="1859816"/>
            <a:ext cx="511546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La </a:t>
            </a:r>
            <a:r>
              <a:rPr lang="en-US" dirty="0" err="1" smtClean="0"/>
              <a:t>figura</a:t>
            </a:r>
            <a:r>
              <a:rPr lang="en-US" dirty="0" smtClean="0"/>
              <a:t> </a:t>
            </a:r>
            <a:r>
              <a:rPr lang="en-US" dirty="0" err="1" smtClean="0"/>
              <a:t>mostra</a:t>
            </a:r>
            <a:r>
              <a:rPr lang="en-US" dirty="0" smtClean="0"/>
              <a:t> </a:t>
            </a:r>
            <a:r>
              <a:rPr lang="en-US" b="1" dirty="0" smtClean="0"/>
              <a:t>Mic2</a:t>
            </a:r>
            <a:r>
              <a:rPr lang="en-US" dirty="0" smtClean="0"/>
              <a:t>,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versione</a:t>
            </a:r>
            <a:r>
              <a:rPr lang="en-US" dirty="0" smtClean="0"/>
              <a:t> </a:t>
            </a:r>
            <a:r>
              <a:rPr lang="en-US" dirty="0" err="1" smtClean="0"/>
              <a:t>migliorata</a:t>
            </a:r>
            <a:r>
              <a:rPr lang="en-US" dirty="0" smtClean="0"/>
              <a:t> di Mic1, </a:t>
            </a:r>
            <a:r>
              <a:rPr lang="en-US" dirty="0" err="1" smtClean="0"/>
              <a:t>che</a:t>
            </a:r>
            <a:r>
              <a:rPr lang="en-US" dirty="0" smtClean="0"/>
              <a:t> è </a:t>
            </a:r>
            <a:r>
              <a:rPr lang="en-US" dirty="0" err="1" smtClean="0"/>
              <a:t>esteso</a:t>
            </a:r>
            <a:r>
              <a:rPr lang="en-US" dirty="0" smtClean="0"/>
              <a:t> con </a:t>
            </a:r>
            <a:r>
              <a:rPr lang="en-US" dirty="0" err="1" smtClean="0"/>
              <a:t>il</a:t>
            </a:r>
            <a:r>
              <a:rPr lang="en-US" dirty="0" smtClean="0"/>
              <a:t> bus A e </a:t>
            </a:r>
            <a:r>
              <a:rPr lang="en-US" dirty="0" err="1" smtClean="0"/>
              <a:t>conl'</a:t>
            </a:r>
            <a:r>
              <a:rPr lang="en-US" b="1" dirty="0" err="1" smtClean="0"/>
              <a:t>IFU</a:t>
            </a:r>
            <a:r>
              <a:rPr lang="en-US" dirty="0"/>
              <a:t>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L'IFU </a:t>
            </a:r>
            <a:r>
              <a:rPr lang="en-US" dirty="0" err="1" smtClean="0"/>
              <a:t>permette</a:t>
            </a:r>
            <a:r>
              <a:rPr lang="en-US" dirty="0" smtClean="0"/>
              <a:t> di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 err="1" smtClean="0"/>
              <a:t>Eliminare</a:t>
            </a:r>
            <a:r>
              <a:rPr lang="en-US" b="1" dirty="0" smtClean="0"/>
              <a:t> </a:t>
            </a:r>
            <a:r>
              <a:rPr lang="en-US" dirty="0" smtClean="0"/>
              <a:t>Main1</a:t>
            </a:r>
            <a:r>
              <a:rPr lang="en-US" dirty="0"/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 err="1" smtClean="0"/>
              <a:t>Risparmiare</a:t>
            </a:r>
            <a:r>
              <a:rPr lang="en-US" b="1" dirty="0" smtClean="0"/>
              <a:t> </a:t>
            </a:r>
            <a:r>
              <a:rPr lang="en-US" dirty="0" err="1" smtClean="0"/>
              <a:t>l'uso</a:t>
            </a:r>
            <a:r>
              <a:rPr lang="en-US" dirty="0" smtClean="0"/>
              <a:t> </a:t>
            </a:r>
            <a:r>
              <a:rPr lang="en-US" dirty="0" err="1" smtClean="0"/>
              <a:t>dell'ALU</a:t>
            </a:r>
            <a:r>
              <a:rPr lang="en-US" dirty="0" smtClean="0"/>
              <a:t> per </a:t>
            </a:r>
            <a:r>
              <a:rPr lang="en-US" dirty="0" err="1" smtClean="0"/>
              <a:t>incrementare</a:t>
            </a:r>
            <a:r>
              <a:rPr lang="en-US" dirty="0" smtClean="0"/>
              <a:t> PC</a:t>
            </a:r>
            <a:r>
              <a:rPr lang="en-US" dirty="0"/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 err="1" smtClean="0"/>
              <a:t>Ridurre</a:t>
            </a:r>
            <a:r>
              <a:rPr lang="en-US" b="1" dirty="0" smtClean="0"/>
              <a:t> </a:t>
            </a:r>
            <a:r>
              <a:rPr lang="en-US" dirty="0" smtClean="0"/>
              <a:t>la </a:t>
            </a:r>
            <a:r>
              <a:rPr lang="en-US" dirty="0" err="1" smtClean="0"/>
              <a:t>lunghezza</a:t>
            </a:r>
            <a:r>
              <a:rPr lang="en-US" dirty="0" smtClean="0"/>
              <a:t> del </a:t>
            </a:r>
            <a:r>
              <a:rPr lang="en-US" dirty="0" err="1" smtClean="0"/>
              <a:t>percorso</a:t>
            </a:r>
            <a:r>
              <a:rPr lang="en-US" dirty="0" smtClean="0"/>
              <a:t> </a:t>
            </a:r>
            <a:r>
              <a:rPr lang="en-US" dirty="0" err="1" smtClean="0"/>
              <a:t>ogni</a:t>
            </a:r>
            <a:r>
              <a:rPr lang="en-US" dirty="0" smtClean="0"/>
              <a:t> </a:t>
            </a:r>
            <a:r>
              <a:rPr lang="en-US" dirty="0" err="1" smtClean="0"/>
              <a:t>volta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è </a:t>
            </a:r>
            <a:r>
              <a:rPr lang="en-US" dirty="0" err="1" smtClean="0"/>
              <a:t>calcolato</a:t>
            </a:r>
            <a:r>
              <a:rPr lang="en-US" dirty="0" smtClean="0"/>
              <a:t> un offset a 16bit</a:t>
            </a:r>
            <a:r>
              <a:rPr lang="en-US" dirty="0"/>
              <a:t>.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6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04"/>
    </mc:Choice>
    <mc:Fallback xmlns="">
      <p:transition spd="slow" advTm="40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5" name="Text Box 3"/>
          <p:cNvSpPr txBox="1">
            <a:spLocks noChangeArrowheads="1"/>
          </p:cNvSpPr>
          <p:nvPr/>
        </p:nvSpPr>
        <p:spPr bwMode="auto">
          <a:xfrm>
            <a:off x="365125" y="881062"/>
            <a:ext cx="4762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Ottimizzazione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della</a:t>
            </a:r>
            <a:r>
              <a:rPr lang="en-GB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microarchitettura</a:t>
            </a:r>
            <a:endParaRPr lang="it-IT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87398" name="Text Box 6"/>
          <p:cNvSpPr txBox="1">
            <a:spLocks noChangeArrowheads="1"/>
          </p:cNvSpPr>
          <p:nvPr/>
        </p:nvSpPr>
        <p:spPr bwMode="auto">
          <a:xfrm>
            <a:off x="215661" y="1566862"/>
            <a:ext cx="4152162" cy="3139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en-US" dirty="0"/>
          </a:p>
          <a:p>
            <a:r>
              <a:rPr lang="it-IT" dirty="0"/>
              <a:t>Ci sono7 stati(da 0 a 6) in </a:t>
            </a:r>
            <a:r>
              <a:rPr lang="it-IT" dirty="0" smtClean="0"/>
              <a:t>corrispondenza</a:t>
            </a:r>
            <a:br>
              <a:rPr lang="it-IT" dirty="0" smtClean="0"/>
            </a:br>
            <a:r>
              <a:rPr lang="it-IT" dirty="0" smtClean="0"/>
              <a:t>del numero di byte contenuti  nello </a:t>
            </a:r>
            <a:r>
              <a:rPr lang="it-IT" dirty="0" err="1" smtClean="0"/>
              <a:t>shift</a:t>
            </a:r>
            <a:r>
              <a:rPr lang="it-IT" dirty="0" smtClean="0"/>
              <a:t> </a:t>
            </a:r>
            <a:br>
              <a:rPr lang="it-IT" dirty="0" smtClean="0"/>
            </a:br>
            <a:r>
              <a:rPr lang="it-IT" dirty="0" err="1" smtClean="0"/>
              <a:t>register</a:t>
            </a:r>
            <a:endParaRPr lang="it-IT" dirty="0" smtClean="0"/>
          </a:p>
          <a:p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endParaRPr lang="en-GB" dirty="0" smtClean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Differenze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rispetto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a MIC-1: </a:t>
            </a:r>
            <a:r>
              <a:rPr lang="en-GB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IFU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</a:t>
            </a:r>
            <a:r>
              <a:rPr lang="en-GB" dirty="0">
                <a:solidFill>
                  <a:srgbClr val="FF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 Bus</a:t>
            </a:r>
          </a:p>
          <a:p>
            <a:pPr>
              <a:defRPr/>
            </a:pPr>
            <a:endParaRPr lang="en-GB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Conseguenza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/>
            </a:r>
            <a:b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dirty="0" err="1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maggiori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possibilit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à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di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svolgere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operazioni</a:t>
            </a:r>
            <a:r>
              <a:rPr lang="en-GB" dirty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/>
            </a:r>
            <a:b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GB" dirty="0" smtClean="0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 </a:t>
            </a:r>
            <a:r>
              <a:rPr lang="en-GB" dirty="0" err="1"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parallelo</a:t>
            </a:r>
            <a:endParaRPr lang="it-IT" dirty="0"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2" name="Gruppo 1"/>
          <p:cNvGrpSpPr/>
          <p:nvPr/>
        </p:nvGrpSpPr>
        <p:grpSpPr>
          <a:xfrm>
            <a:off x="4927121" y="1079500"/>
            <a:ext cx="4229100" cy="4914900"/>
            <a:chOff x="2235200" y="609600"/>
            <a:chExt cx="4229100" cy="4914900"/>
          </a:xfrm>
        </p:grpSpPr>
        <p:pic>
          <p:nvPicPr>
            <p:cNvPr id="18435" name="Picture 5" descr="ArchMic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5200" y="609600"/>
              <a:ext cx="4229100" cy="4914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7399" name="Line 7"/>
            <p:cNvSpPr>
              <a:spLocks noChangeShapeType="1"/>
            </p:cNvSpPr>
            <p:nvPr/>
          </p:nvSpPr>
          <p:spPr bwMode="auto">
            <a:xfrm>
              <a:off x="5829300" y="1066800"/>
              <a:ext cx="0" cy="3429000"/>
            </a:xfrm>
            <a:prstGeom prst="line">
              <a:avLst/>
            </a:prstGeom>
            <a:noFill/>
            <a:ln w="38100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7400" name="Line 8"/>
            <p:cNvSpPr>
              <a:spLocks noChangeShapeType="1"/>
            </p:cNvSpPr>
            <p:nvPr/>
          </p:nvSpPr>
          <p:spPr bwMode="auto">
            <a:xfrm>
              <a:off x="5295900" y="1079500"/>
              <a:ext cx="0" cy="3429000"/>
            </a:xfrm>
            <a:prstGeom prst="line">
              <a:avLst/>
            </a:prstGeom>
            <a:noFill/>
            <a:ln w="38100">
              <a:solidFill>
                <a:srgbClr val="FF33CC"/>
              </a:solidFill>
              <a:round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7401" name="Rectangle 9"/>
            <p:cNvSpPr>
              <a:spLocks noChangeArrowheads="1"/>
            </p:cNvSpPr>
            <p:nvPr/>
          </p:nvSpPr>
          <p:spPr bwMode="auto">
            <a:xfrm>
              <a:off x="3187700" y="1371600"/>
              <a:ext cx="533400" cy="7620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7402" name="Rectangle 10"/>
            <p:cNvSpPr>
              <a:spLocks noChangeArrowheads="1"/>
            </p:cNvSpPr>
            <p:nvPr/>
          </p:nvSpPr>
          <p:spPr bwMode="auto">
            <a:xfrm>
              <a:off x="4191000" y="1676400"/>
              <a:ext cx="762000" cy="457200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7403" name="Text Box 11"/>
            <p:cNvSpPr txBox="1">
              <a:spLocks noChangeArrowheads="1"/>
            </p:cNvSpPr>
            <p:nvPr/>
          </p:nvSpPr>
          <p:spPr bwMode="auto">
            <a:xfrm>
              <a:off x="2270125" y="4964113"/>
              <a:ext cx="874713" cy="3968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MIC-2</a:t>
              </a:r>
              <a:endParaRPr lang="it-IT"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83768"/>
      </p:ext>
    </p:extLst>
  </p:cSld>
  <p:clrMapOvr>
    <a:masterClrMapping/>
  </p:clrMapOvr>
  <p:transition advTm="4096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490" y="913952"/>
            <a:ext cx="5072062" cy="25660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ttangolo 2"/>
          <p:cNvSpPr/>
          <p:nvPr/>
        </p:nvSpPr>
        <p:spPr>
          <a:xfrm>
            <a:off x="172529" y="3038298"/>
            <a:ext cx="835899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Each arc represents an event that can occur.</a:t>
            </a:r>
          </a:p>
          <a:p>
            <a:r>
              <a:rPr lang="en-US" dirty="0"/>
              <a:t>•Three different events can occur here.</a:t>
            </a:r>
          </a:p>
          <a:p>
            <a:r>
              <a:rPr lang="en-US" dirty="0"/>
              <a:t>•The first event is 1 byte being read from MBR1. This event causes the </a:t>
            </a:r>
            <a:r>
              <a:rPr lang="en-US" dirty="0" smtClean="0"/>
              <a:t>shift-register </a:t>
            </a:r>
            <a:r>
              <a:rPr lang="en-US" dirty="0"/>
              <a:t>to be activated and 1 byte shifted off the right-hand end, reducing the state by 1.</a:t>
            </a:r>
          </a:p>
          <a:p>
            <a:r>
              <a:rPr lang="en-US" dirty="0"/>
              <a:t>•The second event is 2 bytes being read from MBR2, which reduces the state by two. Both of these transitions cause MBR1 and MBR2 to be reloaded. </a:t>
            </a:r>
          </a:p>
          <a:p>
            <a:r>
              <a:rPr lang="en-US" dirty="0"/>
              <a:t>•When </a:t>
            </a:r>
            <a:r>
              <a:rPr lang="en-US" dirty="0" err="1"/>
              <a:t>theFSM</a:t>
            </a:r>
            <a:r>
              <a:rPr lang="en-US" dirty="0"/>
              <a:t> moves into states 0, 1, or 2, a memory reference is started to fetch a </a:t>
            </a:r>
            <a:r>
              <a:rPr lang="en-US" dirty="0" err="1"/>
              <a:t>newword</a:t>
            </a:r>
            <a:r>
              <a:rPr lang="en-US" dirty="0"/>
              <a:t> (assuming that the memory is not already busy reading a word). The </a:t>
            </a:r>
            <a:r>
              <a:rPr lang="en-US" dirty="0" err="1"/>
              <a:t>arrivalof</a:t>
            </a:r>
            <a:r>
              <a:rPr lang="en-US" dirty="0"/>
              <a:t> the word advances the state by 4.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52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60"/>
    </mc:Choice>
    <mc:Fallback xmlns="">
      <p:transition spd="slow" advTm="12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7|5.2|7.8|6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7|6.9|7"/>
</p:tagLst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11935</TotalTime>
  <Words>1830</Words>
  <Application>Microsoft Office PowerPoint</Application>
  <PresentationFormat>Presentazione su schermo (4:3)</PresentationFormat>
  <Paragraphs>339</Paragraphs>
  <Slides>23</Slides>
  <Notes>0</Notes>
  <HiddenSlides>0</HiddenSlides>
  <MMClips>23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4" baseType="lpstr">
      <vt:lpstr>Tema di Office</vt:lpstr>
      <vt:lpstr>CORSO DI ARCHITETTURA DEGLI ELABORATORI II A.A. 2019-2020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PIPELINE ovvero la catena di montaggio</vt:lpstr>
      <vt:lpstr>PIPELINE ovvero la catena di montaggio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roberta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roberta dri</dc:creator>
  <cp:lastModifiedBy>AlienwareSLY</cp:lastModifiedBy>
  <cp:revision>193</cp:revision>
  <dcterms:created xsi:type="dcterms:W3CDTF">2012-10-05T07:46:48Z</dcterms:created>
  <dcterms:modified xsi:type="dcterms:W3CDTF">2020-04-23T08:15:51Z</dcterms:modified>
</cp:coreProperties>
</file>